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729" r:id="rId4"/>
  </p:sldMasterIdLst>
  <p:notesMasterIdLst>
    <p:notesMasterId r:id="rId24"/>
  </p:notesMasterIdLst>
  <p:handoutMasterIdLst>
    <p:handoutMasterId r:id="rId25"/>
  </p:handoutMasterIdLst>
  <p:sldIdLst>
    <p:sldId id="379" r:id="rId5"/>
    <p:sldId id="257" r:id="rId6"/>
    <p:sldId id="273" r:id="rId7"/>
    <p:sldId id="258" r:id="rId8"/>
    <p:sldId id="259" r:id="rId9"/>
    <p:sldId id="260" r:id="rId10"/>
    <p:sldId id="395" r:id="rId11"/>
    <p:sldId id="262" r:id="rId12"/>
    <p:sldId id="264" r:id="rId13"/>
    <p:sldId id="265" r:id="rId14"/>
    <p:sldId id="266" r:id="rId15"/>
    <p:sldId id="267" r:id="rId16"/>
    <p:sldId id="269" r:id="rId17"/>
    <p:sldId id="271" r:id="rId18"/>
    <p:sldId id="396" r:id="rId19"/>
    <p:sldId id="272" r:id="rId20"/>
    <p:sldId id="390" r:id="rId21"/>
    <p:sldId id="391" r:id="rId22"/>
    <p:sldId id="388" r:id="rId23"/>
  </p:sldIdLst>
  <p:sldSz cx="12192000" cy="6858000"/>
  <p:notesSz cx="6881813" cy="10002838"/>
  <p:defaultTextStyle>
    <a:defPPr>
      <a:defRPr lang="en-US"/>
    </a:defPPr>
    <a:lvl1pPr marL="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3429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61" userDrawn="1">
          <p15:clr>
            <a:srgbClr val="A4A3A4"/>
          </p15:clr>
        </p15:guide>
        <p15:guide id="2" pos="4717" userDrawn="1">
          <p15:clr>
            <a:srgbClr val="A4A3A4"/>
          </p15:clr>
        </p15:guide>
        <p15:guide id="3" pos="6804" userDrawn="1">
          <p15:clr>
            <a:srgbClr val="A4A3A4"/>
          </p15:clr>
        </p15:guide>
        <p15:guide id="4" orient="horz" pos="275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Microsoft Office User" initials="Office [7]" lastIdx="1" clrIdx="6"/>
  <p:cmAuthor id="1" name="Microsoft Office User" initials="Office" lastIdx="7" clrIdx="0"/>
  <p:cmAuthor id="8" name="Microsoft Office User" initials="Office [8]" lastIdx="1" clrIdx="7"/>
  <p:cmAuthor id="2" name="Microsoft Office User" initials="Office [2]" lastIdx="1" clrIdx="1"/>
  <p:cmAuthor id="9" name="Microsoft Office User" initials="Office [9]" lastIdx="1" clrIdx="8"/>
  <p:cmAuthor id="3" name="Microsoft Office User" initials="Office [3]" lastIdx="1" clrIdx="2"/>
  <p:cmAuthor id="10" name="georgina manzi" initials="gm" lastIdx="12" clrIdx="9"/>
  <p:cmAuthor id="4" name="Microsoft Office User" initials="Office [4]" lastIdx="1" clrIdx="3"/>
  <p:cmAuthor id="5" name="Microsoft Office User" initials="Office [5]" lastIdx="1" clrIdx="4"/>
  <p:cmAuthor id="6" name="Microsoft Office User" initials="Office [6]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5EA2"/>
    <a:srgbClr val="E7232F"/>
    <a:srgbClr val="CACACA"/>
    <a:srgbClr val="F5F5F5"/>
    <a:srgbClr val="FFFFFF"/>
    <a:srgbClr val="808080"/>
    <a:srgbClr val="F2C432"/>
    <a:srgbClr val="30292F"/>
    <a:srgbClr val="3F4045"/>
    <a:srgbClr val="4856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08" autoAdjust="0"/>
    <p:restoredTop sz="96120" autoAdjust="0"/>
  </p:normalViewPr>
  <p:slideViewPr>
    <p:cSldViewPr snapToGrid="0" snapToObjects="1">
      <p:cViewPr>
        <p:scale>
          <a:sx n="100" d="100"/>
          <a:sy n="100" d="100"/>
        </p:scale>
        <p:origin x="36" y="30"/>
      </p:cViewPr>
      <p:guideLst>
        <p:guide orient="horz" pos="1661"/>
        <p:guide pos="4717"/>
        <p:guide pos="6804"/>
        <p:guide orient="horz" pos="275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72" d="100"/>
          <a:sy n="72" d="100"/>
        </p:scale>
        <p:origin x="3013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369BF155-1572-46BD-BEF2-918C78D7F7E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913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C0E1FA-07E5-436B-8571-90A6C0399CB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97313" y="0"/>
            <a:ext cx="2982912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B6E59-C26B-4925-843D-3F5315CBFB9D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602321-FC73-4580-83BE-A358C30F190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501188"/>
            <a:ext cx="2982913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D5538A-278A-44F8-B633-548C186E83A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97313" y="9501188"/>
            <a:ext cx="2982912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20DA4-816B-4B4F-A0CB-84ECB276BA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31476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jp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80CA2321-FDB9-4534-97B8-7D7B7E92C4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-228600" y="623888"/>
            <a:ext cx="7340600" cy="41290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10" name="Notes Placeholder 9">
            <a:extLst>
              <a:ext uri="{FF2B5EF4-FFF2-40B4-BE49-F238E27FC236}">
                <a16:creationId xmlns:a16="http://schemas.microsoft.com/office/drawing/2014/main" id="{DCA5F1DD-26E2-4475-95B3-3E1D3D55D1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8975" y="4813300"/>
            <a:ext cx="5505450" cy="3938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83558A96-44DB-4AAD-A21E-05A933BD853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97313" y="0"/>
            <a:ext cx="2982912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900">
                <a:latin typeface="+mn-lt"/>
              </a:defRPr>
            </a:lvl1pPr>
          </a:lstStyle>
          <a:p>
            <a:fld id="{F9E20CFF-6FAA-489E-AA8D-DBF5A573C564}" type="datetimeFigureOut">
              <a:rPr lang="en-GB" smtClean="0"/>
              <a:pPr/>
              <a:t>27/09/2019</a:t>
            </a:fld>
            <a:endParaRPr lang="en-GB"/>
          </a:p>
        </p:txBody>
      </p:sp>
      <p:sp>
        <p:nvSpPr>
          <p:cNvPr id="12" name="Header Placeholder 11">
            <a:extLst>
              <a:ext uri="{FF2B5EF4-FFF2-40B4-BE49-F238E27FC236}">
                <a16:creationId xmlns:a16="http://schemas.microsoft.com/office/drawing/2014/main" id="{291B65A4-ACC3-4D9D-8474-4249637B3B1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913" cy="5016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900"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FC9B4AC1-D994-46E5-8DBD-FAD4DF8AC4CA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9501188"/>
            <a:ext cx="2982913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latin typeface="+mn-lt"/>
              </a:defRPr>
            </a:lvl1pPr>
          </a:lstStyle>
          <a:p>
            <a:endParaRPr lang="en-GB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573086E-19DD-4ADD-9875-CF75332B4E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97313" y="9501188"/>
            <a:ext cx="2982912" cy="5016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latin typeface="+mn-lt"/>
              </a:defRPr>
            </a:lvl1pPr>
          </a:lstStyle>
          <a:p>
            <a:fld id="{46C2F36E-DBBD-48E2-8A3C-11FB39A9674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730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Gotham Book" panose="020F0502020204030204" pitchFamily="34" charset="0"/>
      </a:defRPr>
    </a:lvl1pPr>
    <a:lvl2pPr marL="180975" indent="-180975" algn="l" defTabSz="685800" rtl="0" eaLnBrk="1" latinLnBrk="0" hangingPunct="1">
      <a:buFont typeface="Gotham Book" panose="020B0604020202020204" pitchFamily="34" charset="0"/>
      <a:buChar char="•"/>
      <a:defRPr sz="900" kern="1200">
        <a:solidFill>
          <a:schemeClr val="tx1"/>
        </a:solidFill>
        <a:latin typeface="+mn-lt"/>
        <a:ea typeface="+mn-ea"/>
        <a:cs typeface="Gotham Book" panose="020F0502020204030204" pitchFamily="34" charset="0"/>
      </a:defRPr>
    </a:lvl2pPr>
    <a:lvl3pPr marL="360363" indent="-179388" algn="l" defTabSz="685800" rtl="0" eaLnBrk="1" latinLnBrk="0" hangingPunct="1">
      <a:buFont typeface="Gotham Book" panose="02070309020205020404" pitchFamily="49" charset="0"/>
      <a:buChar char="o"/>
      <a:defRPr sz="900" kern="1200">
        <a:solidFill>
          <a:schemeClr val="tx1"/>
        </a:solidFill>
        <a:latin typeface="+mn-lt"/>
        <a:ea typeface="+mn-ea"/>
        <a:cs typeface="Gotham Book" panose="020F0502020204030204" pitchFamily="34" charset="0"/>
      </a:defRPr>
    </a:lvl3pPr>
    <a:lvl4pPr marL="360363" indent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Gotham Book" panose="020F0502020204030204" pitchFamily="34" charset="0"/>
      </a:defRPr>
    </a:lvl4pPr>
    <a:lvl5pPr marL="360363" indent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Gotham Book" panose="020F0502020204030204" pitchFamily="34" charset="0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28600" y="623888"/>
            <a:ext cx="7340600" cy="41290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2F36E-DBBD-48E2-8A3C-11FB39A9674D}" type="slidenum">
              <a:rPr lang="en-GB" smtClean="0"/>
              <a:pPr/>
              <a:t>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9688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228600" y="623888"/>
            <a:ext cx="7340600" cy="412908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2F36E-DBBD-48E2-8A3C-11FB39A9674D}" type="slidenum">
              <a:rPr lang="en-GB" smtClean="0"/>
              <a:pPr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495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red and white striped blanket&#10;&#10;Description generated with very high confidence">
            <a:extLst>
              <a:ext uri="{FF2B5EF4-FFF2-40B4-BE49-F238E27FC236}">
                <a16:creationId xmlns:a16="http://schemas.microsoft.com/office/drawing/2014/main" id="{A506DC68-A39F-4F26-8798-50BFD73F7E36}"/>
              </a:ext>
            </a:extLst>
          </p:cNvPr>
          <p:cNvPicPr>
            <a:picLocks/>
          </p:cNvPicPr>
          <p:nvPr userDrawn="1"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-600" y="0"/>
            <a:ext cx="121932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9D80848-4CDD-4FA9-8266-7EAA314C3BAB}"/>
              </a:ext>
            </a:extLst>
          </p:cNvPr>
          <p:cNvSpPr/>
          <p:nvPr userDrawn="1"/>
        </p:nvSpPr>
        <p:spPr>
          <a:xfrm>
            <a:off x="-600" y="5476763"/>
            <a:ext cx="12193200" cy="144655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 dirty="0"/>
          </a:p>
        </p:txBody>
      </p:sp>
      <p:sp>
        <p:nvSpPr>
          <p:cNvPr id="28" name="Title 27">
            <a:extLst>
              <a:ext uri="{FF2B5EF4-FFF2-40B4-BE49-F238E27FC236}">
                <a16:creationId xmlns:a16="http://schemas.microsoft.com/office/drawing/2014/main" id="{5A09C7D8-98CF-43CC-81DB-2C7FC1A703B1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4103357" y="4053274"/>
            <a:ext cx="7418388" cy="615553"/>
          </a:xfrm>
        </p:spPr>
        <p:txBody>
          <a:bodyPr anchor="b"/>
          <a:lstStyle>
            <a:lvl1pPr>
              <a:defRPr sz="400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Session Title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4DFFF5C-6A82-44ED-9D5F-CDA54D8633F7}"/>
              </a:ext>
            </a:extLst>
          </p:cNvPr>
          <p:cNvCxnSpPr/>
          <p:nvPr userDrawn="1"/>
        </p:nvCxnSpPr>
        <p:spPr>
          <a:xfrm>
            <a:off x="4173311" y="5756557"/>
            <a:ext cx="7448550" cy="0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C1C178B0-151D-4212-B2A7-B310999371C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03357" y="4758806"/>
            <a:ext cx="7418387" cy="276999"/>
          </a:xfrm>
        </p:spPr>
        <p:txBody>
          <a:bodyPr anchor="t">
            <a:sp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Presenter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EF579E-EB4E-490C-B58A-1B675A5FC3D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66104" y="1398852"/>
            <a:ext cx="3333750" cy="33337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A799E67B-6FB6-4B4C-9397-544A8C363262}"/>
              </a:ext>
            </a:extLst>
          </p:cNvPr>
          <p:cNvCxnSpPr/>
          <p:nvPr userDrawn="1"/>
        </p:nvCxnSpPr>
        <p:spPr>
          <a:xfrm>
            <a:off x="-600" y="5411449"/>
            <a:ext cx="1219320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5B8B6B9F-623E-447F-9EA6-8CCBE193C83C}"/>
              </a:ext>
            </a:extLst>
          </p:cNvPr>
          <p:cNvGrpSpPr/>
          <p:nvPr userDrawn="1"/>
        </p:nvGrpSpPr>
        <p:grpSpPr>
          <a:xfrm>
            <a:off x="2268336" y="5646600"/>
            <a:ext cx="7634712" cy="1140073"/>
            <a:chOff x="2176706" y="5567671"/>
            <a:chExt cx="7634712" cy="1140073"/>
          </a:xfrm>
        </p:grpSpPr>
        <p:pic>
          <p:nvPicPr>
            <p:cNvPr id="6" name="Picture 5" descr="A close up of a logo&#10;&#10;Description automatically generated">
              <a:extLst>
                <a:ext uri="{FF2B5EF4-FFF2-40B4-BE49-F238E27FC236}">
                  <a16:creationId xmlns:a16="http://schemas.microsoft.com/office/drawing/2014/main" id="{E4865490-7048-49CD-9599-BA57AC36F97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2176706" y="5567671"/>
              <a:ext cx="3143972" cy="114007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8A17591-D3CC-49E5-ADBD-6AC0B47DBAC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5983754" y="5661466"/>
              <a:ext cx="3827664" cy="956916"/>
            </a:xfrm>
            <a:prstGeom prst="rect">
              <a:avLst/>
            </a:prstGeom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3D98F72-C275-4CD7-BAD4-3DD1894B4479}"/>
              </a:ext>
            </a:extLst>
          </p:cNvPr>
          <p:cNvSpPr txBox="1"/>
          <p:nvPr userDrawn="1"/>
        </p:nvSpPr>
        <p:spPr>
          <a:xfrm>
            <a:off x="1348149" y="4361050"/>
            <a:ext cx="1569660" cy="9233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l"/>
            <a:r>
              <a:rPr lang="en-US" sz="5400" b="1" spc="-3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Gotham Book" panose="020B0604030504040204" pitchFamily="34" charset="0"/>
                <a:cs typeface="Gotham Book" panose="020B0604030504040204" pitchFamily="34" charset="0"/>
              </a:rPr>
              <a:t>2019</a:t>
            </a:r>
            <a:endParaRPr lang="en-GB" sz="5400" b="1" spc="-3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Gotham Book" panose="020B0604030504040204" pitchFamily="34" charset="0"/>
              <a:cs typeface="Gotham Book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23374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0" pos="604" userDrawn="1">
          <p15:clr>
            <a:srgbClr val="FBAE40"/>
          </p15:clr>
        </p15:guide>
        <p15:guide id="1" pos="4989" userDrawn="1">
          <p15:clr>
            <a:srgbClr val="FBAE40"/>
          </p15:clr>
        </p15:guide>
        <p15:guide id="2" pos="405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3C762A2-BD09-4B06-A763-7C97219990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29125" y="73243"/>
            <a:ext cx="3333750" cy="33337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7" name="Picture 16" descr="A red and white striped blanket&#10;&#10;Description generated with very high confidence">
            <a:extLst>
              <a:ext uri="{FF2B5EF4-FFF2-40B4-BE49-F238E27FC236}">
                <a16:creationId xmlns:a16="http://schemas.microsoft.com/office/drawing/2014/main" id="{19972286-B916-49FA-853D-9354AB519AA3}"/>
              </a:ext>
            </a:extLst>
          </p:cNvPr>
          <p:cNvPicPr>
            <a:picLocks/>
          </p:cNvPicPr>
          <p:nvPr userDrawn="1"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600" y="-31898"/>
            <a:ext cx="12193200" cy="6858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5814C7D-2C5C-4BDD-B4A3-EF512400C58D}"/>
              </a:ext>
            </a:extLst>
          </p:cNvPr>
          <p:cNvSpPr txBox="1"/>
          <p:nvPr userDrawn="1"/>
        </p:nvSpPr>
        <p:spPr>
          <a:xfrm>
            <a:off x="5311170" y="3050470"/>
            <a:ext cx="1569660" cy="9233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l"/>
            <a:r>
              <a:rPr lang="en-US" sz="5400" b="1" spc="-300" dirty="0">
                <a:solidFill>
                  <a:srgbClr val="495EA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Gotham Book" panose="020B0604030504040204" pitchFamily="34" charset="0"/>
                <a:cs typeface="Gotham Book" panose="020B0604030504040204" pitchFamily="34" charset="0"/>
              </a:rPr>
              <a:t>2019</a:t>
            </a:r>
            <a:endParaRPr lang="en-GB" sz="5400" b="1" spc="-300" dirty="0">
              <a:solidFill>
                <a:srgbClr val="495EA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Gotham Book" panose="020B0604030504040204" pitchFamily="34" charset="0"/>
              <a:cs typeface="Gotham Book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4488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40" userDrawn="1">
          <p15:clr>
            <a:srgbClr val="FBAE40"/>
          </p15:clr>
        </p15:guide>
        <p15:guide id="2" orient="horz" pos="459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93FCA-8723-44AB-B49F-1D2FF0FCF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D53F6-6000-484E-AB59-9DCC40B2F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55E6CB-B3B3-4BD9-8411-C217623AF0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00A628-EA34-426A-8918-D6A59DAB4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9E4B0C-57F0-41FD-846F-7F6EEEBC718F}" type="datetimeFigureOut">
              <a:rPr lang="en-GB" smtClean="0"/>
              <a:t>27/09/2019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D638F0-54FE-4427-B9F4-70262A76A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3FBC99-F18F-4543-B72F-0B905552BF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6DCAE1-0603-4CEC-812C-91DF2812022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06669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1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red and white striped blanket&#10;&#10;Description generated with very high confidence">
            <a:extLst>
              <a:ext uri="{FF2B5EF4-FFF2-40B4-BE49-F238E27FC236}">
                <a16:creationId xmlns:a16="http://schemas.microsoft.com/office/drawing/2014/main" id="{4C5BE1D7-8EBA-4076-94AD-B4FA2C5A11DA}"/>
              </a:ext>
            </a:extLst>
          </p:cNvPr>
          <p:cNvPicPr>
            <a:picLocks/>
          </p:cNvPicPr>
          <p:nvPr userDrawn="1"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6834377" y="1500376"/>
            <a:ext cx="6858001" cy="3857246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B7923811-0FEF-482F-94FE-DBC838B046B2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 bwMode="auto">
          <a:xfrm>
            <a:off x="4103357" y="4053274"/>
            <a:ext cx="7418389" cy="615553"/>
          </a:xfrm>
          <a:noFill/>
          <a:ln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0"/>
                  </a:srgbClr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7357" dir="27000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4000" b="0" i="0" u="none" baseline="0">
                <a:solidFill>
                  <a:srgbClr val="1D1F1F"/>
                </a:solidFill>
                <a:latin typeface="Helvetica" panose="020B0604020202020204" pitchFamily="34" charset="0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  <a:lvl6pPr>
              <a:defRPr>
                <a:latin typeface="+mn-lt"/>
              </a:defRPr>
            </a:lvl6pPr>
            <a:lvl7pPr>
              <a:defRPr>
                <a:latin typeface="+mn-lt"/>
              </a:defRPr>
            </a:lvl7pPr>
            <a:lvl8pPr>
              <a:defRPr>
                <a:latin typeface="+mn-lt"/>
              </a:defRPr>
            </a:lvl8pPr>
            <a:lvl9pPr>
              <a:defRPr>
                <a:latin typeface="+mn-lt"/>
              </a:defRPr>
            </a:lvl9pPr>
          </a:lstStyle>
          <a:p>
            <a:pPr lvl="0"/>
            <a:r>
              <a:rPr lang="en-US" dirty="0"/>
              <a:t>Section divider 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046EF-77D3-4B87-8032-FA58B130489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66104" y="1398852"/>
            <a:ext cx="3333750" cy="33337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61DD86E-D1A3-4925-8B94-147A63823AB9}"/>
              </a:ext>
            </a:extLst>
          </p:cNvPr>
          <p:cNvSpPr txBox="1"/>
          <p:nvPr userDrawn="1"/>
        </p:nvSpPr>
        <p:spPr>
          <a:xfrm>
            <a:off x="1348149" y="4370455"/>
            <a:ext cx="1569660" cy="9233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l"/>
            <a:r>
              <a:rPr lang="en-US" sz="5400" b="1" spc="-300" dirty="0">
                <a:solidFill>
                  <a:srgbClr val="495EA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Gotham Book" panose="020B0604030504040204" pitchFamily="34" charset="0"/>
                <a:cs typeface="Gotham Book" panose="020B0604030504040204" pitchFamily="34" charset="0"/>
              </a:rPr>
              <a:t>2019</a:t>
            </a:r>
            <a:endParaRPr lang="en-GB" sz="5400" b="1" spc="-300" dirty="0">
              <a:solidFill>
                <a:srgbClr val="495EA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Gotham Book" panose="020B0604030504040204" pitchFamily="34" charset="0"/>
              <a:cs typeface="Gotham Book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051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vider 2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AED66FC-63DD-431A-AE09-E6221F2B8444}"/>
              </a:ext>
            </a:extLst>
          </p:cNvPr>
          <p:cNvSpPr/>
          <p:nvPr userDrawn="1"/>
        </p:nvSpPr>
        <p:spPr>
          <a:xfrm>
            <a:off x="5106140" y="0"/>
            <a:ext cx="7085860" cy="6858000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/>
          </a:p>
        </p:txBody>
      </p:sp>
      <p:pic>
        <p:nvPicPr>
          <p:cNvPr id="10" name="Picture 9" descr="A red and white striped blanket&#10;&#10;Description generated with very high confidence">
            <a:extLst>
              <a:ext uri="{FF2B5EF4-FFF2-40B4-BE49-F238E27FC236}">
                <a16:creationId xmlns:a16="http://schemas.microsoft.com/office/drawing/2014/main" id="{4C5BE1D7-8EBA-4076-94AD-B4FA2C5A11DA}"/>
              </a:ext>
            </a:extLst>
          </p:cNvPr>
          <p:cNvPicPr>
            <a:picLocks/>
          </p:cNvPicPr>
          <p:nvPr userDrawn="1"/>
        </p:nvPicPr>
        <p:blipFill rotWithShape="1"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 flipH="1">
            <a:off x="-1507371" y="1500377"/>
            <a:ext cx="6858001" cy="3857246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B7923811-0FEF-482F-94FE-DBC838B046B2}"/>
              </a:ext>
            </a:extLst>
          </p:cNvPr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 bwMode="auto">
          <a:xfrm>
            <a:off x="5253047" y="4544632"/>
            <a:ext cx="6556365" cy="615553"/>
          </a:xfrm>
          <a:noFill/>
          <a:ln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0"/>
                  </a:srgbClr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7357" dir="2700000" rotWithShape="0">
                    <a:scrgbClr r="0" g="0" b="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/>
            </a:ext>
          </a:extLst>
        </p:spPr>
        <p:txBody>
          <a:bodyPr vert="horz" wrap="square" lIns="0" tIns="0" rIns="0" bIns="0" anchor="b" anchorCtr="0">
            <a:spAutoFit/>
          </a:bodyPr>
          <a:lstStyle>
            <a:lvl1pPr marL="0" indent="0" algn="l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defRPr kumimoji="0" sz="4000" b="0" i="0" u="none" baseline="0">
                <a:solidFill>
                  <a:srgbClr val="1D1F1F"/>
                </a:solidFill>
                <a:latin typeface="Helvetica" panose="020B0604020202020204" pitchFamily="34" charset="0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  <a:lvl6pPr>
              <a:defRPr>
                <a:latin typeface="+mn-lt"/>
              </a:defRPr>
            </a:lvl6pPr>
            <a:lvl7pPr>
              <a:defRPr>
                <a:latin typeface="+mn-lt"/>
              </a:defRPr>
            </a:lvl7pPr>
            <a:lvl8pPr>
              <a:defRPr>
                <a:latin typeface="+mn-lt"/>
              </a:defRPr>
            </a:lvl8pPr>
            <a:lvl9pPr>
              <a:defRPr>
                <a:latin typeface="+mn-lt"/>
              </a:defRPr>
            </a:lvl9pPr>
          </a:lstStyle>
          <a:p>
            <a:pPr lvl="0"/>
            <a:r>
              <a:rPr lang="en-US" dirty="0"/>
              <a:t>Section divider title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2046EF-77D3-4B87-8032-FA58B130489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641760" y="1398852"/>
            <a:ext cx="3333750" cy="33337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DD28933-3FF6-40C5-B9AA-19CB549844AA}"/>
              </a:ext>
            </a:extLst>
          </p:cNvPr>
          <p:cNvSpPr txBox="1"/>
          <p:nvPr userDrawn="1"/>
        </p:nvSpPr>
        <p:spPr>
          <a:xfrm>
            <a:off x="2523805" y="4390743"/>
            <a:ext cx="1569660" cy="9233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l"/>
            <a:r>
              <a:rPr lang="en-US" sz="5400" b="1" spc="-300" dirty="0">
                <a:solidFill>
                  <a:srgbClr val="495EA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Gotham Book" panose="020B0604030504040204" pitchFamily="34" charset="0"/>
                <a:cs typeface="Gotham Book" panose="020B0604030504040204" pitchFamily="34" charset="0"/>
              </a:rPr>
              <a:t>2019</a:t>
            </a:r>
            <a:endParaRPr lang="en-GB" sz="5400" b="1" spc="-300" dirty="0">
              <a:solidFill>
                <a:srgbClr val="495EA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Gotham Book" panose="020B0604030504040204" pitchFamily="34" charset="0"/>
              <a:cs typeface="Gotham Book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1464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27C09-57AE-4C7C-98B8-D73226E26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11E33-625B-4474-8B7F-1610F6786765}"/>
              </a:ext>
            </a:extLst>
          </p:cNvPr>
          <p:cNvSpPr>
            <a:spLocks noGrp="1"/>
          </p:cNvSpPr>
          <p:nvPr>
            <p:ph sz="quarter" idx="10"/>
            <p:custDataLst>
              <p:tags r:id="rId1"/>
            </p:custDataLst>
          </p:nvPr>
        </p:nvSpPr>
        <p:spPr bwMode="auto">
          <a:xfrm>
            <a:off x="383384" y="1682712"/>
            <a:ext cx="11424000" cy="45092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0"/>
                  </a:srgbClr>
                </a:solidFill>
              </a14:hiddenFill>
            </a:ext>
          </a:extLst>
        </p:spPr>
        <p:txBody>
          <a:bodyPr vert="horz"/>
          <a:lstStyle>
            <a:lvl1pPr>
              <a:defRPr kumimoji="0"/>
            </a:lvl1pPr>
            <a:lvl2pPr>
              <a:defRPr kumimoji="0"/>
            </a:lvl2pPr>
            <a:lvl3pPr>
              <a:defRPr kumimoji="0"/>
            </a:lvl3pPr>
            <a:lvl4pPr>
              <a:defRPr kumimoji="0"/>
            </a:lvl4pPr>
            <a:lvl5pPr>
              <a:defRPr kumimoji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085673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27C09-57AE-4C7C-98B8-D73226E26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11E33-625B-4474-8B7F-1610F6786765}"/>
              </a:ext>
            </a:extLst>
          </p:cNvPr>
          <p:cNvSpPr>
            <a:spLocks noGrp="1"/>
          </p:cNvSpPr>
          <p:nvPr>
            <p:ph sz="quarter" idx="10"/>
            <p:custDataLst>
              <p:tags r:id="rId1"/>
            </p:custDataLst>
          </p:nvPr>
        </p:nvSpPr>
        <p:spPr bwMode="auto">
          <a:xfrm>
            <a:off x="383384" y="1682712"/>
            <a:ext cx="5400000" cy="4509288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0"/>
                  </a:srgbClr>
                </a:solidFill>
              </a14:hiddenFill>
            </a:ext>
          </a:extLst>
        </p:spPr>
        <p:txBody>
          <a:bodyPr vert="horz">
            <a:noAutofit/>
          </a:bodyPr>
          <a:lstStyle>
            <a:lvl1pPr>
              <a:defRPr kumimoji="0"/>
            </a:lvl1pPr>
            <a:lvl2pPr>
              <a:defRPr kumimoji="0"/>
            </a:lvl2pPr>
            <a:lvl3pPr>
              <a:defRPr kumimoji="0"/>
            </a:lvl3pPr>
            <a:lvl4pPr>
              <a:defRPr kumimoji="0"/>
            </a:lvl4pPr>
            <a:lvl5pPr>
              <a:defRPr kumimoji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9529EC3-081C-47FC-B774-A421358BCC0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407384" y="1682712"/>
            <a:ext cx="5400000" cy="4509288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321355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27C09-57AE-4C7C-98B8-D73226E26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373125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2BE351E-3CD3-4D12-BCFA-ACCAE54A9F14}"/>
              </a:ext>
            </a:extLst>
          </p:cNvPr>
          <p:cNvGrpSpPr/>
          <p:nvPr userDrawn="1"/>
        </p:nvGrpSpPr>
        <p:grpSpPr>
          <a:xfrm>
            <a:off x="1059" y="0"/>
            <a:ext cx="12192000" cy="6871644"/>
            <a:chOff x="1059" y="0"/>
            <a:chExt cx="12192000" cy="687164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20811E7-779A-442C-9D6A-61F2E925DC2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duotone>
                <a:schemeClr val="bg2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059" y="0"/>
              <a:ext cx="12192000" cy="6871644"/>
            </a:xfrm>
            <a:prstGeom prst="rect">
              <a:avLst/>
            </a:prstGeom>
          </p:spPr>
        </p:pic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4F36600-5903-4313-B9C6-BB2D81749BBD}"/>
                </a:ext>
              </a:extLst>
            </p:cNvPr>
            <p:cNvGrpSpPr/>
            <p:nvPr userDrawn="1"/>
          </p:nvGrpSpPr>
          <p:grpSpPr>
            <a:xfrm>
              <a:off x="8391711" y="749755"/>
              <a:ext cx="3432441" cy="4775692"/>
              <a:chOff x="8391711" y="749755"/>
              <a:chExt cx="3432441" cy="4775692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F0D93BBE-C2CF-4B8D-BE84-BDE427626B14}"/>
                  </a:ext>
                </a:extLst>
              </p:cNvPr>
              <p:cNvPicPr>
                <a:picLocks noChangeAspect="1"/>
              </p:cNvPicPr>
              <p:nvPr userDrawn="1"/>
            </p:nvPicPr>
            <p:blipFill>
              <a:blip r:embed="rId3"/>
              <a:stretch>
                <a:fillRect/>
              </a:stretch>
            </p:blipFill>
            <p:spPr>
              <a:xfrm>
                <a:off x="8391711" y="749755"/>
                <a:ext cx="3432441" cy="3641270"/>
              </a:xfrm>
              <a:prstGeom prst="rect">
                <a:avLst/>
              </a:prstGeom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</p:pic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5961D6C6-7093-418E-806C-E8C5B5DD1E77}"/>
                  </a:ext>
                </a:extLst>
              </p:cNvPr>
              <p:cNvSpPr/>
              <p:nvPr userDrawn="1"/>
            </p:nvSpPr>
            <p:spPr>
              <a:xfrm rot="719312">
                <a:off x="10761109" y="4600738"/>
                <a:ext cx="1000125" cy="924709"/>
              </a:xfrm>
              <a:prstGeom prst="ellipse">
                <a:avLst/>
              </a:prstGeom>
              <a:solidFill>
                <a:srgbClr val="E7232F"/>
              </a:solidFill>
              <a:ln>
                <a:noFill/>
              </a:ln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 dirty="0"/>
              </a:p>
            </p:txBody>
          </p:sp>
        </p:grp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F0562AA5-6BF6-4C62-AF5E-85FE48A7124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5429" y="1484124"/>
            <a:ext cx="3333750" cy="33337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B080355-DD2D-49CA-A621-A82FC4FD89F8}"/>
              </a:ext>
            </a:extLst>
          </p:cNvPr>
          <p:cNvSpPr txBox="1"/>
          <p:nvPr userDrawn="1"/>
        </p:nvSpPr>
        <p:spPr>
          <a:xfrm>
            <a:off x="1927474" y="4459764"/>
            <a:ext cx="1569660" cy="9233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l"/>
            <a:r>
              <a:rPr lang="en-US" sz="5400" b="1" spc="-300" dirty="0">
                <a:solidFill>
                  <a:srgbClr val="495EA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Gotham Book" panose="020B0604030504040204" pitchFamily="34" charset="0"/>
                <a:cs typeface="Gotham Book" panose="020B0604030504040204" pitchFamily="34" charset="0"/>
              </a:rPr>
              <a:t>2019</a:t>
            </a:r>
            <a:endParaRPr lang="en-GB" sz="5400" b="1" spc="-300" dirty="0">
              <a:solidFill>
                <a:srgbClr val="495EA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Gotham Book" panose="020B0604030504040204" pitchFamily="34" charset="0"/>
              <a:cs typeface="Gotham Book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647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40">
          <p15:clr>
            <a:srgbClr val="FBAE40"/>
          </p15:clr>
        </p15:guide>
        <p15:guide id="2" orient="horz" pos="459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4">
            <a:extLst>
              <a:ext uri="{FF2B5EF4-FFF2-40B4-BE49-F238E27FC236}">
                <a16:creationId xmlns:a16="http://schemas.microsoft.com/office/drawing/2014/main" id="{77EDD548-8252-4718-B769-39DCCA16911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 cstate="screen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-4" y="0"/>
            <a:ext cx="121920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1" name="Gruppieren 11">
            <a:extLst>
              <a:ext uri="{FF2B5EF4-FFF2-40B4-BE49-F238E27FC236}">
                <a16:creationId xmlns:a16="http://schemas.microsoft.com/office/drawing/2014/main" id="{CD53B230-A8A0-4ED1-AE95-04465052EE0A}"/>
              </a:ext>
            </a:extLst>
          </p:cNvPr>
          <p:cNvGrpSpPr/>
          <p:nvPr userDrawn="1"/>
        </p:nvGrpSpPr>
        <p:grpSpPr>
          <a:xfrm>
            <a:off x="-109797" y="2177877"/>
            <a:ext cx="7601991" cy="3240618"/>
            <a:chOff x="1688863" y="2528953"/>
            <a:chExt cx="5451536" cy="2326853"/>
          </a:xfrm>
        </p:grpSpPr>
        <p:pic>
          <p:nvPicPr>
            <p:cNvPr id="22" name="_effect">
              <a:extLst>
                <a:ext uri="{FF2B5EF4-FFF2-40B4-BE49-F238E27FC236}">
                  <a16:creationId xmlns:a16="http://schemas.microsoft.com/office/drawing/2014/main" id="{7EDC03CD-8167-42DC-962E-F82DC1BB732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gray">
            <a:xfrm rot="652152">
              <a:off x="2464356" y="3763284"/>
              <a:ext cx="3693744" cy="806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3" name="_effect">
              <a:extLst>
                <a:ext uri="{FF2B5EF4-FFF2-40B4-BE49-F238E27FC236}">
                  <a16:creationId xmlns:a16="http://schemas.microsoft.com/office/drawing/2014/main" id="{C0BA8AE7-7660-4D1F-9A35-4FBE6DA0B9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gray">
            <a:xfrm rot="21373484">
              <a:off x="1688863" y="3560343"/>
              <a:ext cx="2530576" cy="806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4" name="_effect">
              <a:extLst>
                <a:ext uri="{FF2B5EF4-FFF2-40B4-BE49-F238E27FC236}">
                  <a16:creationId xmlns:a16="http://schemas.microsoft.com/office/drawing/2014/main" id="{930159DA-72E3-43BA-BC6D-F1B47E4086D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gray">
            <a:xfrm rot="21373484">
              <a:off x="4609823" y="4049633"/>
              <a:ext cx="2530576" cy="80617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5" name="_color1">
              <a:extLst>
                <a:ext uri="{FF2B5EF4-FFF2-40B4-BE49-F238E27FC236}">
                  <a16:creationId xmlns:a16="http://schemas.microsoft.com/office/drawing/2014/main" id="{8FD4C1E6-7AD1-45DB-BB1E-4BAF244C23DE}"/>
                </a:ext>
              </a:extLst>
            </p:cNvPr>
            <p:cNvSpPr/>
            <p:nvPr/>
          </p:nvSpPr>
          <p:spPr bwMode="gray">
            <a:xfrm>
              <a:off x="2340626" y="2528953"/>
              <a:ext cx="1520693" cy="1520694"/>
            </a:xfrm>
            <a:prstGeom prst="roundRect">
              <a:avLst/>
            </a:prstGeom>
            <a:gradFill>
              <a:gsLst>
                <a:gs pos="97000">
                  <a:schemeClr val="accent1">
                    <a:lumMod val="50000"/>
                  </a:schemeClr>
                </a:gs>
                <a:gs pos="65407">
                  <a:schemeClr val="accent1"/>
                </a:gs>
                <a:gs pos="37000">
                  <a:schemeClr val="accent1"/>
                </a:gs>
                <a:gs pos="13000">
                  <a:schemeClr val="accent1">
                    <a:lumMod val="60000"/>
                    <a:lumOff val="40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50800" dir="5400000" algn="ctr" rotWithShape="0">
                <a:srgbClr val="000000">
                  <a:alpha val="43137"/>
                </a:srgbClr>
              </a:outerShdw>
            </a:effectLst>
            <a:scene3d>
              <a:camera prst="perspectiveContrastingRightFacing" fov="4800000">
                <a:rot lat="868652" lon="20663751" rev="61968"/>
              </a:camera>
              <a:lightRig rig="threePt" dir="t">
                <a:rot lat="0" lon="0" rev="1800000"/>
              </a:lightRig>
            </a:scene3d>
            <a:sp3d extrusionH="444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432000" rtlCol="0" anchor="ctr"/>
            <a:lstStyle/>
            <a:p>
              <a:pPr algn="ctr"/>
              <a:r>
                <a:rPr lang="de-DE" sz="15200" b="1" dirty="0">
                  <a:effectLst>
                    <a:innerShdw blurRad="101600" dist="25400" dir="16200000">
                      <a:prstClr val="black">
                        <a:alpha val="51000"/>
                      </a:prstClr>
                    </a:innerShdw>
                  </a:effectLst>
                  <a:latin typeface="Times New Roman" pitchFamily="18" charset="0"/>
                  <a:cs typeface="Times New Roman" pitchFamily="18" charset="0"/>
                </a:rPr>
                <a:t>Q</a:t>
              </a:r>
            </a:p>
          </p:txBody>
        </p:sp>
        <p:sp>
          <p:nvSpPr>
            <p:cNvPr id="26" name="_color1">
              <a:extLst>
                <a:ext uri="{FF2B5EF4-FFF2-40B4-BE49-F238E27FC236}">
                  <a16:creationId xmlns:a16="http://schemas.microsoft.com/office/drawing/2014/main" id="{AD6E1522-C941-43E4-BF3C-1C11BE1A77C5}"/>
                </a:ext>
              </a:extLst>
            </p:cNvPr>
            <p:cNvSpPr/>
            <p:nvPr/>
          </p:nvSpPr>
          <p:spPr bwMode="gray">
            <a:xfrm>
              <a:off x="3545061" y="2743240"/>
              <a:ext cx="1520694" cy="1520694"/>
            </a:xfrm>
            <a:prstGeom prst="roundRect">
              <a:avLst/>
            </a:prstGeom>
            <a:gradFill>
              <a:gsLst>
                <a:gs pos="71000">
                  <a:srgbClr val="969696"/>
                </a:gs>
                <a:gs pos="13000">
                  <a:srgbClr val="E6E6E6"/>
                </a:gs>
              </a:gsLst>
              <a:lin ang="2700000" scaled="0"/>
            </a:gradFill>
            <a:ln>
              <a:noFill/>
            </a:ln>
            <a:effectLst>
              <a:outerShdw blurRad="266700" dist="368300" dir="10800000" algn="r" rotWithShape="0">
                <a:prstClr val="black">
                  <a:alpha val="52000"/>
                </a:prstClr>
              </a:outerShdw>
            </a:effectLst>
            <a:scene3d>
              <a:camera prst="perspectiveContrastingRightFacing" fov="4800000">
                <a:rot lat="21329594" lon="1612433" rev="21014488"/>
              </a:camera>
              <a:lightRig rig="threePt" dir="t">
                <a:rot lat="0" lon="0" rev="16800000"/>
              </a:lightRig>
            </a:scene3d>
            <a:sp3d extrusionH="444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360000" rtlCol="0" anchor="ctr"/>
            <a:lstStyle/>
            <a:p>
              <a:pPr algn="ctr"/>
              <a:r>
                <a:rPr lang="de-DE" sz="15200" b="1" dirty="0">
                  <a:effectLst>
                    <a:innerShdw blurRad="101600" dist="25400" dir="16200000">
                      <a:prstClr val="black">
                        <a:alpha val="51000"/>
                      </a:prstClr>
                    </a:innerShdw>
                  </a:effectLst>
                  <a:latin typeface="Times New Roman" pitchFamily="18" charset="0"/>
                  <a:cs typeface="Times New Roman" pitchFamily="18" charset="0"/>
                </a:rPr>
                <a:t>&amp;</a:t>
              </a:r>
            </a:p>
          </p:txBody>
        </p:sp>
        <p:sp>
          <p:nvSpPr>
            <p:cNvPr id="27" name="_color1">
              <a:extLst>
                <a:ext uri="{FF2B5EF4-FFF2-40B4-BE49-F238E27FC236}">
                  <a16:creationId xmlns:a16="http://schemas.microsoft.com/office/drawing/2014/main" id="{A8E933FF-0219-4E3F-A981-C4E9A0C7078C}"/>
                </a:ext>
              </a:extLst>
            </p:cNvPr>
            <p:cNvSpPr/>
            <p:nvPr/>
          </p:nvSpPr>
          <p:spPr bwMode="gray">
            <a:xfrm>
              <a:off x="5075851" y="3051766"/>
              <a:ext cx="1520693" cy="1520694"/>
            </a:xfrm>
            <a:prstGeom prst="roundRect">
              <a:avLst/>
            </a:prstGeom>
            <a:gradFill>
              <a:gsLst>
                <a:gs pos="97000">
                  <a:schemeClr val="accent1">
                    <a:lumMod val="50000"/>
                  </a:schemeClr>
                </a:gs>
                <a:gs pos="65407">
                  <a:schemeClr val="accent1"/>
                </a:gs>
                <a:gs pos="37000">
                  <a:schemeClr val="accent1"/>
                </a:gs>
                <a:gs pos="13000">
                  <a:schemeClr val="accent1">
                    <a:lumMod val="60000"/>
                    <a:lumOff val="40000"/>
                  </a:schemeClr>
                </a:gs>
              </a:gsLst>
              <a:lin ang="2700000" scaled="0"/>
            </a:gradFill>
            <a:ln>
              <a:noFill/>
            </a:ln>
            <a:effectLst>
              <a:outerShdw blurRad="304800" dist="101600" dir="10200000" algn="br" rotWithShape="0">
                <a:prstClr val="black">
                  <a:alpha val="40000"/>
                </a:prstClr>
              </a:outerShdw>
            </a:effectLst>
            <a:scene3d>
              <a:camera prst="perspectiveContrastingRightFacing" fov="4800000">
                <a:rot lat="868650" lon="20663754" rev="61970"/>
              </a:camera>
              <a:lightRig rig="threePt" dir="t">
                <a:rot lat="0" lon="0" rev="1800000"/>
              </a:lightRig>
            </a:scene3d>
            <a:sp3d extrusionH="4445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360000" rtlCol="0" anchor="ctr"/>
            <a:lstStyle/>
            <a:p>
              <a:pPr algn="ctr"/>
              <a:r>
                <a:rPr lang="de-DE" sz="15200" b="1" dirty="0">
                  <a:effectLst>
                    <a:innerShdw blurRad="101600" dist="25400" dir="16200000">
                      <a:prstClr val="black">
                        <a:alpha val="51000"/>
                      </a:prstClr>
                    </a:innerShdw>
                  </a:effectLst>
                  <a:latin typeface="Times New Roman" pitchFamily="18" charset="0"/>
                  <a:cs typeface="Times New Roman" pitchFamily="18" charset="0"/>
                </a:rPr>
                <a:t>A</a:t>
              </a: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F0562AA5-6BF6-4C62-AF5E-85FE48A71241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861612" y="2094680"/>
            <a:ext cx="3333750" cy="33337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7778D1B1-C69B-4C08-BE21-917D272F5215}"/>
              </a:ext>
            </a:extLst>
          </p:cNvPr>
          <p:cNvSpPr txBox="1"/>
          <p:nvPr userDrawn="1"/>
        </p:nvSpPr>
        <p:spPr>
          <a:xfrm>
            <a:off x="8743657" y="5071786"/>
            <a:ext cx="1569660" cy="923330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l"/>
            <a:r>
              <a:rPr lang="en-US" sz="5400" b="1" spc="-300" dirty="0">
                <a:solidFill>
                  <a:srgbClr val="495EA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Gotham Book" panose="020B0604030504040204" pitchFamily="34" charset="0"/>
                <a:cs typeface="Gotham Book" panose="020B0604030504040204" pitchFamily="34" charset="0"/>
              </a:rPr>
              <a:t>2019</a:t>
            </a:r>
            <a:endParaRPr lang="en-GB" sz="5400" b="1" spc="-300" dirty="0">
              <a:solidFill>
                <a:srgbClr val="495EA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Gotham Book" panose="020B0604030504040204" pitchFamily="34" charset="0"/>
              <a:cs typeface="Gotham Book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666868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40">
          <p15:clr>
            <a:srgbClr val="FBAE40"/>
          </p15:clr>
        </p15:guide>
        <p15:guide id="2" orient="horz" pos="459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red and white striped blanket&#10;&#10;Description generated with very high confidence">
            <a:extLst>
              <a:ext uri="{FF2B5EF4-FFF2-40B4-BE49-F238E27FC236}">
                <a16:creationId xmlns:a16="http://schemas.microsoft.com/office/drawing/2014/main" id="{1DDBD2F3-1382-436F-B8B5-F7D80DB2BC42}"/>
              </a:ext>
            </a:extLst>
          </p:cNvPr>
          <p:cNvPicPr>
            <a:picLocks/>
          </p:cNvPicPr>
          <p:nvPr userDrawn="1"/>
        </p:nvPicPr>
        <p:blipFill rotWithShape="1"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-600" y="-63796"/>
            <a:ext cx="12193200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2BD2EBD-CCF8-4996-B50A-CB27F9124519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8966" y="324468"/>
            <a:ext cx="948418" cy="948418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54DF6F9-0D68-4C7D-B7FF-32754DCBD2CE}"/>
              </a:ext>
            </a:extLst>
          </p:cNvPr>
          <p:cNvSpPr txBox="1"/>
          <p:nvPr userDrawn="1"/>
        </p:nvSpPr>
        <p:spPr>
          <a:xfrm>
            <a:off x="433863" y="1081283"/>
            <a:ext cx="11318899" cy="2646878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16600" spc="300" baseline="0" dirty="0">
                <a:solidFill>
                  <a:srgbClr val="E7232F"/>
                </a:solidFill>
                <a:latin typeface="Impact" panose="020B0806030902050204" pitchFamily="34" charset="0"/>
                <a:ea typeface="Gotham Book" panose="020B0604030504040204" pitchFamily="34" charset="0"/>
                <a:cs typeface="Gotham Book" panose="020B0604030504040204" pitchFamily="34" charset="0"/>
              </a:rPr>
              <a:t>Thank you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7CA341-FBB5-442E-9950-6E8933215932}"/>
              </a:ext>
            </a:extLst>
          </p:cNvPr>
          <p:cNvSpPr/>
          <p:nvPr userDrawn="1"/>
        </p:nvSpPr>
        <p:spPr>
          <a:xfrm>
            <a:off x="-600" y="5469928"/>
            <a:ext cx="12193200" cy="1446551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4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9E2DC29-EEEA-4FCE-B7AD-B068CF3CCDAB}"/>
              </a:ext>
            </a:extLst>
          </p:cNvPr>
          <p:cNvCxnSpPr/>
          <p:nvPr userDrawn="1"/>
        </p:nvCxnSpPr>
        <p:spPr>
          <a:xfrm>
            <a:off x="-600" y="5411449"/>
            <a:ext cx="12193200" cy="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4361D3A-98A4-474B-9581-5F39AD091EF9}"/>
              </a:ext>
            </a:extLst>
          </p:cNvPr>
          <p:cNvGrpSpPr/>
          <p:nvPr userDrawn="1"/>
        </p:nvGrpSpPr>
        <p:grpSpPr>
          <a:xfrm>
            <a:off x="2268336" y="5646600"/>
            <a:ext cx="7634712" cy="1140073"/>
            <a:chOff x="2176706" y="5567671"/>
            <a:chExt cx="7634712" cy="1140073"/>
          </a:xfrm>
        </p:grpSpPr>
        <p:pic>
          <p:nvPicPr>
            <p:cNvPr id="26" name="Picture 25" descr="A close up of a logo&#10;&#10;Description automatically generated">
              <a:extLst>
                <a:ext uri="{FF2B5EF4-FFF2-40B4-BE49-F238E27FC236}">
                  <a16:creationId xmlns:a16="http://schemas.microsoft.com/office/drawing/2014/main" id="{DB325129-626C-464D-8254-8254FE2F0AB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2176706" y="5567671"/>
              <a:ext cx="3143972" cy="114007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388A3E8F-0B2D-4595-BF3A-4F0DACB2E52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5983754" y="5661466"/>
              <a:ext cx="3827664" cy="956916"/>
            </a:xfrm>
            <a:prstGeom prst="rect">
              <a:avLst/>
            </a:prstGeom>
          </p:spPr>
        </p:pic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117B2384-74FE-4FD0-8573-988427445EF1}"/>
              </a:ext>
            </a:extLst>
          </p:cNvPr>
          <p:cNvSpPr txBox="1"/>
          <p:nvPr userDrawn="1"/>
        </p:nvSpPr>
        <p:spPr>
          <a:xfrm>
            <a:off x="10862534" y="1095339"/>
            <a:ext cx="941283" cy="584775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l"/>
            <a:r>
              <a:rPr lang="en-US" sz="3200" b="1" spc="-300" dirty="0">
                <a:solidFill>
                  <a:srgbClr val="495EA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Gotham Book" panose="020B0604030504040204" pitchFamily="34" charset="0"/>
                <a:cs typeface="Gotham Book" panose="020B0604030504040204" pitchFamily="34" charset="0"/>
              </a:rPr>
              <a:t>2019</a:t>
            </a:r>
            <a:endParaRPr lang="en-GB" sz="3200" b="1" spc="-300" dirty="0">
              <a:solidFill>
                <a:srgbClr val="495EA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Gotham Book" panose="020B0604030504040204" pitchFamily="34" charset="0"/>
              <a:cs typeface="Gotham Book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07309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40">
          <p15:clr>
            <a:srgbClr val="FBAE40"/>
          </p15:clr>
        </p15:guide>
        <p15:guide id="2" orient="horz" pos="459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BF4E96A8-D97F-4D7E-99CE-472EC0332691}"/>
              </a:ext>
            </a:extLst>
          </p:cNvPr>
          <p:cNvGrpSpPr/>
          <p:nvPr userDrawn="1"/>
        </p:nvGrpSpPr>
        <p:grpSpPr>
          <a:xfrm>
            <a:off x="-600" y="1461262"/>
            <a:ext cx="12193200" cy="5462052"/>
            <a:chOff x="-600" y="5411449"/>
            <a:chExt cx="12193200" cy="1446551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5048E7C4-27B7-4C64-83AA-52A63717C548}"/>
                </a:ext>
              </a:extLst>
            </p:cNvPr>
            <p:cNvSpPr/>
            <p:nvPr userDrawn="1"/>
          </p:nvSpPr>
          <p:spPr>
            <a:xfrm>
              <a:off x="-600" y="5411449"/>
              <a:ext cx="12193200" cy="14465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sz="1400" dirty="0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FD5C9ED9-FEFB-4C18-852A-0B8BD505F168}"/>
                </a:ext>
              </a:extLst>
            </p:cNvPr>
            <p:cNvCxnSpPr/>
            <p:nvPr userDrawn="1"/>
          </p:nvCxnSpPr>
          <p:spPr>
            <a:xfrm>
              <a:off x="-600" y="5411449"/>
              <a:ext cx="12193200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3386" y="780443"/>
            <a:ext cx="10416274" cy="492443"/>
          </a:xfrm>
          <a:prstGeom prst="rect">
            <a:avLst/>
          </a:prstGeom>
        </p:spPr>
        <p:txBody>
          <a:bodyPr vert="horz" wrap="square" lIns="0" tIns="0" rIns="0" bIns="0" rtlCol="0" anchor="b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383384" y="1682712"/>
            <a:ext cx="11424000" cy="45092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BF9ABB3-E86F-45E8-88A8-BDE32511B171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858966" y="324468"/>
            <a:ext cx="948418" cy="94841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5DBE4B2-5231-44F7-AFD0-30A3C320D1E7}"/>
              </a:ext>
            </a:extLst>
          </p:cNvPr>
          <p:cNvSpPr txBox="1"/>
          <p:nvPr userDrawn="1"/>
        </p:nvSpPr>
        <p:spPr>
          <a:xfrm>
            <a:off x="363665" y="6234491"/>
            <a:ext cx="1056700" cy="646331"/>
          </a:xfrm>
          <a:prstGeom prst="rect">
            <a:avLst/>
          </a:prstGeom>
          <a:noFill/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spAutoFit/>
          </a:bodyPr>
          <a:lstStyle/>
          <a:p>
            <a:pPr algn="l"/>
            <a:r>
              <a:rPr lang="en-US" sz="3600" b="1" spc="-300" dirty="0">
                <a:solidFill>
                  <a:srgbClr val="495EA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Gotham Book" panose="020B0604030504040204" pitchFamily="34" charset="0"/>
                <a:cs typeface="Gotham Book" panose="020B0604030504040204" pitchFamily="34" charset="0"/>
              </a:rPr>
              <a:t>2019</a:t>
            </a:r>
            <a:endParaRPr lang="en-GB" sz="3600" b="1" spc="-300" dirty="0">
              <a:solidFill>
                <a:srgbClr val="495EA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Gotham Book" panose="020B0604030504040204" pitchFamily="34" charset="0"/>
              <a:cs typeface="Gotham Book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7455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72" r:id="rId2"/>
    <p:sldLayoutId id="2147483773" r:id="rId3"/>
    <p:sldLayoutId id="2147483768" r:id="rId4"/>
    <p:sldLayoutId id="2147483769" r:id="rId5"/>
    <p:sldLayoutId id="2147483735" r:id="rId6"/>
    <p:sldLayoutId id="2147483770" r:id="rId7"/>
    <p:sldLayoutId id="2147483774" r:id="rId8"/>
    <p:sldLayoutId id="2147483771" r:id="rId9"/>
    <p:sldLayoutId id="2147483767" r:id="rId10"/>
    <p:sldLayoutId id="2147483775" r:id="rId11"/>
  </p:sldLayoutIdLst>
  <p:hf sldNum="0" hdr="0" ftr="0" dt="0"/>
  <p:txStyles>
    <p:titleStyle>
      <a:lvl1pPr algn="l" defTabSz="457189" rtl="0" eaLnBrk="1" latinLnBrk="0" hangingPunct="1">
        <a:spcBef>
          <a:spcPct val="0"/>
        </a:spcBef>
        <a:buNone/>
        <a:defRPr sz="3200" b="0" i="0" kern="1200" cap="none" baseline="0">
          <a:solidFill>
            <a:schemeClr val="tx2"/>
          </a:solidFill>
          <a:latin typeface="+mj-lt"/>
          <a:ea typeface="Gotham Book" panose="020F0502020204030204" pitchFamily="34" charset="0"/>
          <a:cs typeface="Gotham Book" panose="020F0502020204030204" pitchFamily="34" charset="0"/>
        </a:defRPr>
      </a:lvl1pPr>
      <a:lvl2pPr eaLnBrk="1" hangingPunct="1">
        <a:defRPr>
          <a:latin typeface="+mn-lt"/>
        </a:defRPr>
      </a:lvl2pPr>
      <a:lvl3pPr eaLnBrk="1" hangingPunct="1">
        <a:defRPr>
          <a:latin typeface="+mn-lt"/>
        </a:defRPr>
      </a:lvl3pPr>
      <a:lvl4pPr eaLnBrk="1" hangingPunct="1">
        <a:defRPr>
          <a:latin typeface="+mn-lt"/>
        </a:defRPr>
      </a:lvl4pPr>
      <a:lvl5pPr eaLnBrk="1" hangingPunct="1">
        <a:defRPr>
          <a:latin typeface="+mj-lt"/>
        </a:defRPr>
      </a:lvl5pPr>
      <a:lvl6pPr eaLnBrk="1" hangingPunct="1">
        <a:defRPr>
          <a:latin typeface="+mj-lt"/>
        </a:defRPr>
      </a:lvl6pPr>
      <a:lvl7pPr eaLnBrk="1" hangingPunct="1">
        <a:defRPr>
          <a:latin typeface="+mj-lt"/>
        </a:defRPr>
      </a:lvl7pPr>
      <a:lvl8pPr eaLnBrk="1" hangingPunct="1">
        <a:defRPr>
          <a:latin typeface="+mj-lt"/>
        </a:defRPr>
      </a:lvl8pPr>
      <a:lvl9pPr eaLnBrk="1" hangingPunct="1">
        <a:defRPr>
          <a:latin typeface="+mj-lt"/>
        </a:defRPr>
      </a:lvl9pPr>
    </p:titleStyle>
    <p:bodyStyle>
      <a:lvl1pPr marL="0" indent="0" algn="l" defTabSz="457189" rtl="0" eaLnBrk="1" latinLnBrk="0" hangingPunct="1">
        <a:spcBef>
          <a:spcPts val="1800"/>
        </a:spcBef>
        <a:spcAft>
          <a:spcPts val="300"/>
        </a:spcAft>
        <a:buFont typeface="Gotham Book"/>
        <a:buNone/>
        <a:tabLst>
          <a:tab pos="8570913" algn="r"/>
        </a:tabLst>
        <a:defRPr sz="1800" b="1" i="0" kern="1200">
          <a:solidFill>
            <a:schemeClr val="accent1"/>
          </a:solidFill>
          <a:latin typeface="+mn-lt"/>
          <a:ea typeface="Gotham Book" panose="020F0502020204030204" pitchFamily="34" charset="0"/>
          <a:cs typeface="Gotham Book" panose="020F0502020204030204" pitchFamily="34" charset="0"/>
        </a:defRPr>
      </a:lvl1pPr>
      <a:lvl2pPr marL="0" indent="0" algn="l" defTabSz="457189" rtl="0" eaLnBrk="1" latinLnBrk="0" hangingPunct="1">
        <a:spcBef>
          <a:spcPts val="600"/>
        </a:spcBef>
        <a:spcAft>
          <a:spcPts val="300"/>
        </a:spcAft>
        <a:buSzPct val="75000"/>
        <a:buFontTx/>
        <a:buNone/>
        <a:tabLst>
          <a:tab pos="8570913" algn="r"/>
        </a:tabLst>
        <a:defRPr sz="1800" b="0" i="0" kern="1200">
          <a:solidFill>
            <a:schemeClr val="tx2"/>
          </a:solidFill>
          <a:latin typeface="+mn-lt"/>
          <a:ea typeface="Gotham Book" panose="020F0502020204030204" pitchFamily="34" charset="0"/>
          <a:cs typeface="Gotham Book" panose="020F0502020204030204" pitchFamily="34" charset="0"/>
        </a:defRPr>
      </a:lvl2pPr>
      <a:lvl3pPr marL="270000" indent="-270000" algn="l" defTabSz="342900" rtl="0" eaLnBrk="1" latinLnBrk="0" hangingPunct="1">
        <a:spcBef>
          <a:spcPts val="300"/>
        </a:spcBef>
        <a:spcAft>
          <a:spcPts val="300"/>
        </a:spcAft>
        <a:buClr>
          <a:schemeClr val="tx2"/>
        </a:buClr>
        <a:buSzPct val="100000"/>
        <a:buFont typeface="Helvetica" panose="020B0604020202020204" pitchFamily="34" charset="0"/>
        <a:buChar char="≥"/>
        <a:tabLst>
          <a:tab pos="8570913" algn="r"/>
        </a:tabLst>
        <a:defRPr lang="en-GB" sz="1800" b="0" i="0" kern="1200" dirty="0" smtClean="0">
          <a:solidFill>
            <a:schemeClr val="tx2"/>
          </a:solidFill>
          <a:latin typeface="+mn-lt"/>
          <a:ea typeface="Gotham Book" panose="020B0604030504040204" pitchFamily="34" charset="0"/>
          <a:cs typeface="Gotham Book" panose="020F0502020204030204" pitchFamily="34" charset="0"/>
        </a:defRPr>
      </a:lvl3pPr>
      <a:lvl4pPr marL="540000" indent="-269875" algn="l" defTabSz="457189" rtl="0" eaLnBrk="1" latinLnBrk="0" hangingPunct="1">
        <a:spcBef>
          <a:spcPts val="300"/>
        </a:spcBef>
        <a:spcAft>
          <a:spcPts val="300"/>
        </a:spcAft>
        <a:buClr>
          <a:schemeClr val="tx2"/>
        </a:buClr>
        <a:buSzPct val="100000"/>
        <a:buFont typeface="Gotham Book" panose="020F0502020204030204" pitchFamily="34" charset="0"/>
        <a:buChar char="–"/>
        <a:tabLst>
          <a:tab pos="8570913" algn="r"/>
        </a:tabLst>
        <a:defRPr sz="1800" b="0" i="0" kern="1200" baseline="0">
          <a:solidFill>
            <a:schemeClr val="tx2"/>
          </a:solidFill>
          <a:latin typeface="+mn-lt"/>
          <a:ea typeface="Gotham Book" panose="020F0502020204030204" pitchFamily="34" charset="0"/>
          <a:cs typeface="Gotham Book" panose="020F0502020204030204" pitchFamily="34" charset="0"/>
        </a:defRPr>
      </a:lvl4pPr>
      <a:lvl5pPr marL="810000" indent="-270000" algn="l" defTabSz="457189" rtl="0" eaLnBrk="1" latinLnBrk="0" hangingPunct="1">
        <a:spcBef>
          <a:spcPts val="300"/>
        </a:spcBef>
        <a:spcAft>
          <a:spcPts val="300"/>
        </a:spcAft>
        <a:buClr>
          <a:schemeClr val="tx2"/>
        </a:buClr>
        <a:buSzPct val="100000"/>
        <a:buFont typeface="Gotham Book" panose="020F0502020204030204" pitchFamily="34" charset="0"/>
        <a:buChar char="•"/>
        <a:tabLst>
          <a:tab pos="8570913" algn="r"/>
        </a:tabLst>
        <a:defRPr sz="1800" b="0" i="0" kern="1200" baseline="0">
          <a:solidFill>
            <a:schemeClr val="tx2"/>
          </a:solidFill>
          <a:latin typeface="+mn-lt"/>
          <a:ea typeface="Gotham Book" panose="020F0502020204030204" pitchFamily="34" charset="0"/>
          <a:cs typeface="Gotham Book" panose="020F0502020204030204" pitchFamily="34" charset="0"/>
        </a:defRPr>
      </a:lvl5pPr>
      <a:lvl6pPr marL="720000" indent="-180000" algn="l" defTabSz="457189" rtl="0" eaLnBrk="1" latinLnBrk="0" hangingPunct="1">
        <a:spcBef>
          <a:spcPts val="0"/>
        </a:spcBef>
        <a:spcAft>
          <a:spcPts val="300"/>
        </a:spcAft>
        <a:buFont typeface="Gotham Book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457189" rtl="0" eaLnBrk="1" latinLnBrk="0" hangingPunct="1">
        <a:spcBef>
          <a:spcPct val="20000"/>
        </a:spcBef>
        <a:buFont typeface="Gotham Book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457189" rtl="0" eaLnBrk="1" latinLnBrk="0" hangingPunct="1">
        <a:spcBef>
          <a:spcPct val="20000"/>
        </a:spcBef>
        <a:buFont typeface="Gotham Book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457189" rtl="0" eaLnBrk="1" latinLnBrk="0" hangingPunct="1">
        <a:spcBef>
          <a:spcPct val="20000"/>
        </a:spcBef>
        <a:buFont typeface="Gotham Book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45718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961" userDrawn="1">
          <p15:clr>
            <a:srgbClr val="F26B43"/>
          </p15:clr>
        </p15:guide>
        <p15:guide id="1" orient="horz" pos="867" userDrawn="1">
          <p15:clr>
            <a:srgbClr val="F26B43"/>
          </p15:clr>
        </p15:guide>
        <p15:guide id="2" pos="7439" userDrawn="1">
          <p15:clr>
            <a:srgbClr val="F26B43"/>
          </p15:clr>
        </p15:guide>
        <p15:guide id="3" pos="241" userDrawn="1">
          <p15:clr>
            <a:srgbClr val="F26B43"/>
          </p15:clr>
        </p15:guide>
        <p15:guide id="4" pos="3840" userDrawn="1">
          <p15:clr>
            <a:srgbClr val="F26B43"/>
          </p15:clr>
        </p15:guide>
        <p15:guide id="5" orient="horz" pos="3906" userDrawn="1">
          <p15:clr>
            <a:srgbClr val="F26B43"/>
          </p15:clr>
        </p15:guide>
        <p15:guide id="6" orient="horz" pos="175" userDrawn="1">
          <p15:clr>
            <a:srgbClr val="F26B43"/>
          </p15:clr>
        </p15:guide>
        <p15:guide id="7" pos="37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rafana.com/" TargetMode="External"/><Relationship Id="rId2" Type="http://schemas.openxmlformats.org/officeDocument/2006/relationships/hyperlink" Target="https://www.influxdata.com/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markwragg/Presentations/blob/master/20190928_PSDayUK-2019/Code/0-InstallingTools.ps1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ragg.io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2.png"/><Relationship Id="rId4" Type="http://schemas.openxmlformats.org/officeDocument/2006/relationships/hyperlink" Target="https://github.com/markwragg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kwragg/Terraform-MetricStack/" TargetMode="External"/><Relationship Id="rId2" Type="http://schemas.openxmlformats.org/officeDocument/2006/relationships/hyperlink" Target="https://github.com/markwragg/Presentations/blob/master/20190928_PSDayUK-2019/Code/0-InstallingTools.ps1" TargetMode="Externa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514EE-4D8C-453E-84E9-4B6B808D8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4481" y="2936611"/>
            <a:ext cx="7625940" cy="1600438"/>
          </a:xfrm>
        </p:spPr>
        <p:txBody>
          <a:bodyPr/>
          <a:lstStyle/>
          <a:p>
            <a:r>
              <a:rPr lang="en-GB" b="1" dirty="0">
                <a:latin typeface="Bo Chen Font" panose="02000500000000000000" pitchFamily="2" charset="0"/>
              </a:rPr>
              <a:t>Measure All The Things!</a:t>
            </a:r>
            <a:br>
              <a:rPr lang="en-GB" b="1" dirty="0">
                <a:latin typeface="Bo Chen Font" panose="02000500000000000000" pitchFamily="2" charset="0"/>
              </a:rPr>
            </a:br>
            <a:r>
              <a:rPr lang="en-GB" sz="3200" dirty="0">
                <a:latin typeface="Bo Chen Font" panose="02000500000000000000" pitchFamily="2" charset="0"/>
              </a:rPr>
              <a:t>With Influx, Grafana and </a:t>
            </a:r>
            <a:br>
              <a:rPr lang="en-GB" sz="3200" dirty="0">
                <a:latin typeface="Bo Chen Font" panose="02000500000000000000" pitchFamily="2" charset="0"/>
              </a:rPr>
            </a:br>
            <a:r>
              <a:rPr lang="en-GB" sz="3200" dirty="0">
                <a:latin typeface="Bo Chen Font" panose="02000500000000000000" pitchFamily="2" charset="0"/>
              </a:rPr>
              <a:t>PowerShell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DC0CAFBA-60F2-42C1-B9D9-ABEDCE3C5B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Mark Wragg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4F212D-F00F-43AC-80F6-A9DC8A25A16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812550" y="2216926"/>
            <a:ext cx="4733960" cy="471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1412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BA482-69F1-4FA2-81CD-0D1B13B53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Writing Metrics via UDP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F6B8D-4DEA-48A1-8D6E-6611FE28CB8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3384" y="1981200"/>
            <a:ext cx="5112541" cy="4210800"/>
          </a:xfrm>
        </p:spPr>
        <p:txBody>
          <a:bodyPr>
            <a:normAutofit/>
          </a:bodyPr>
          <a:lstStyle/>
          <a:p>
            <a:pPr marL="612900" lvl="2" indent="-342900">
              <a:buFont typeface="Arial" panose="020B0604020202020204" pitchFamily="34" charset="0"/>
              <a:buChar char="•"/>
            </a:pPr>
            <a:r>
              <a:rPr lang="en-GB" sz="2000" dirty="0"/>
              <a:t>The </a:t>
            </a:r>
            <a:r>
              <a:rPr lang="en-GB" sz="2000" b="1" dirty="0"/>
              <a:t>Write-Influx </a:t>
            </a:r>
            <a:r>
              <a:rPr lang="en-GB" sz="2000" dirty="0"/>
              <a:t>cmdlet submits metrics via a TCP request. </a:t>
            </a:r>
          </a:p>
          <a:p>
            <a:pPr marL="612900" lvl="2" indent="-342900">
              <a:buFont typeface="Arial" panose="020B0604020202020204" pitchFamily="34" charset="0"/>
              <a:buChar char="•"/>
            </a:pPr>
            <a:r>
              <a:rPr lang="en-GB" sz="2000" dirty="0"/>
              <a:t>This could result in errors/delays in script execution if the endpoint is down or unreachable.</a:t>
            </a:r>
          </a:p>
          <a:p>
            <a:pPr marL="612900" lvl="2" indent="-342900">
              <a:buFont typeface="Arial" panose="020B0604020202020204" pitchFamily="34" charset="0"/>
              <a:buChar char="•"/>
            </a:pPr>
            <a:r>
              <a:rPr lang="en-GB" sz="2000" dirty="0"/>
              <a:t>Influx supports writing metrics via UDP (we configured it earlier).</a:t>
            </a:r>
          </a:p>
          <a:p>
            <a:pPr marL="612900" lvl="2" indent="-342900">
              <a:buFont typeface="Arial" panose="020B0604020202020204" pitchFamily="34" charset="0"/>
              <a:buChar char="•"/>
            </a:pPr>
            <a:r>
              <a:rPr lang="en-GB" sz="2000" dirty="0"/>
              <a:t>The Influx PowerShell module has a cmdlet for writing via UDP:</a:t>
            </a:r>
            <a:r>
              <a:rPr lang="en-GB" sz="2400" dirty="0"/>
              <a:t> </a:t>
            </a:r>
          </a:p>
          <a:p>
            <a:pPr marL="0" indent="0" algn="ctr">
              <a:buNone/>
            </a:pPr>
            <a:r>
              <a:rPr lang="en-GB" sz="2000" b="0" dirty="0">
                <a:solidFill>
                  <a:srgbClr val="0000FF"/>
                </a:solidFill>
                <a:latin typeface="LiterationMono NF" panose="02070409020205020404" pitchFamily="49" charset="0"/>
              </a:rPr>
              <a:t>Write-</a:t>
            </a:r>
            <a:r>
              <a:rPr lang="en-GB" sz="2000" b="0" dirty="0" err="1">
                <a:solidFill>
                  <a:srgbClr val="0000FF"/>
                </a:solidFill>
                <a:latin typeface="LiterationMono NF" panose="02070409020205020404" pitchFamily="49" charset="0"/>
              </a:rPr>
              <a:t>InfluxUDP</a:t>
            </a:r>
            <a:endParaRPr lang="en-GB" sz="2000" b="0" dirty="0"/>
          </a:p>
        </p:txBody>
      </p:sp>
      <p:pic>
        <p:nvPicPr>
          <p:cNvPr id="1026" name="Picture 2" descr="Image result for tcp vs udp meme">
            <a:extLst>
              <a:ext uri="{FF2B5EF4-FFF2-40B4-BE49-F238E27FC236}">
                <a16:creationId xmlns:a16="http://schemas.microsoft.com/office/drawing/2014/main" id="{C501DBF3-5612-4895-8EF3-264F12CF9C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850571"/>
            <a:ext cx="5571999" cy="31568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7985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D99E5-B941-4F84-9C37-2660281FE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Monitoring with PowerShell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8AAB21-6DAA-49B7-B424-E2E3CEE954C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3384" y="1682712"/>
            <a:ext cx="10764514" cy="4509288"/>
          </a:xfrm>
        </p:spPr>
        <p:txBody>
          <a:bodyPr>
            <a:normAutofit/>
          </a:bodyPr>
          <a:lstStyle/>
          <a:p>
            <a:r>
              <a:rPr lang="en-GB" dirty="0"/>
              <a:t>What should we monitor?</a:t>
            </a:r>
            <a:br>
              <a:rPr lang="en-GB" dirty="0"/>
            </a:br>
            <a:endParaRPr lang="en-GB" strike="sngStrike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b="1" dirty="0"/>
              <a:t>Operating System / Infrastructure </a:t>
            </a:r>
            <a:r>
              <a:rPr lang="en-GB" dirty="0"/>
              <a:t>— Collect metrics for the health, performance and events that occur on your host systems and infrastructure.</a:t>
            </a:r>
            <a:br>
              <a:rPr lang="en-GB" dirty="0"/>
            </a:br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b="1" dirty="0"/>
              <a:t>Application</a:t>
            </a:r>
            <a:r>
              <a:rPr lang="en-GB" dirty="0"/>
              <a:t> — Collect metrics from within the application, such as how long various internal logical tasks take to complete and where exceptions occur.</a:t>
            </a:r>
            <a:br>
              <a:rPr lang="en-GB" dirty="0"/>
            </a:br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b="1" dirty="0"/>
              <a:t>Business Logic </a:t>
            </a:r>
            <a:r>
              <a:rPr lang="en-GB" dirty="0"/>
              <a:t>— Collect metrics that give the business insight in to the product, such as how many sales are made, the value of sales, and new user registrations.</a:t>
            </a:r>
            <a:br>
              <a:rPr lang="en-GB" dirty="0"/>
            </a:br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b="1" dirty="0"/>
              <a:t>Deployment Pipeline </a:t>
            </a:r>
            <a:r>
              <a:rPr lang="en-GB" dirty="0"/>
              <a:t>— Collect metrics related to the deployment pipeline, such as how long deployments take to complete and the frequency and success of builds.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417505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E9D94-8D7F-439F-96A8-DE5C9F928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CPU / Memory / Disk /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585B5-7FEA-4981-B372-AC5AA200ACF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/>
              <a:t>It is likely best to use built in agents to collect these kinds of metrics where available (particularly on Cloud Platforms)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/>
              <a:t>Failing that, on Windows this is easily done via WMI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08774E-8443-411B-AFD9-BD5C2BD1D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421" y="3335381"/>
            <a:ext cx="7781925" cy="258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113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81EFD-35DE-4290-868A-3B828361C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Alerting with Grafana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CB61C-6FA9-416E-AF10-EDDC4F6AD8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3384" y="1682712"/>
            <a:ext cx="4093366" cy="4509288"/>
          </a:xfrm>
        </p:spPr>
        <p:txBody>
          <a:bodyPr/>
          <a:lstStyle/>
          <a:p>
            <a:r>
              <a:rPr lang="en-GB" dirty="0"/>
              <a:t>Grafana can be used as an alerting tool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/>
              <a:t>Edit a Graph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/>
              <a:t>Click on the Alert Tab &gt; Create Alert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/>
              <a:t>Enter settings.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lvl="1"/>
            <a:r>
              <a:rPr lang="en-GB" dirty="0"/>
              <a:t>Note: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dirty="0"/>
              <a:t>Alerts can only be set on the graph visualisation.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823483C-A80B-471E-B3AA-D5F7487ECF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7977" y="2029432"/>
            <a:ext cx="5124994" cy="4048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292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D5D0E-F6ED-4421-B4FB-319ADB3789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Adding Annotations to Grafana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4C37FBF-023A-4D97-92A1-5160E3A6A4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3384" y="1682712"/>
            <a:ext cx="4407691" cy="4509288"/>
          </a:xfrm>
        </p:spPr>
        <p:txBody>
          <a:bodyPr/>
          <a:lstStyle/>
          <a:p>
            <a:r>
              <a:rPr lang="en-GB" dirty="0"/>
              <a:t>Annotations provide a useful way to overlay important events to graphs</a:t>
            </a:r>
          </a:p>
          <a:p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dirty="0"/>
              <a:t>Annotations are added by alerts.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dirty="0"/>
              <a:t>Annotations can be added manually, as single points or ranges (</a:t>
            </a:r>
            <a:r>
              <a:rPr lang="en-GB" dirty="0" err="1"/>
              <a:t>CTRL+Click</a:t>
            </a:r>
            <a:r>
              <a:rPr lang="en-GB" dirty="0"/>
              <a:t>).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dirty="0"/>
              <a:t>Annotations can also be added automatically via a query of one or more measures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endParaRPr lang="en-GB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C61D7D-13DF-4280-8D29-06F32F82E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523" y="2467023"/>
            <a:ext cx="5819775" cy="3211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410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C6D58-D5B5-4E20-BAE7-17D70DAFD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Measuring Application 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C3EA411-96E2-4760-BA87-029F68DFE3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9486" y="2509837"/>
            <a:ext cx="5438775" cy="3132152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7328230-6F64-4068-BAB9-C008712B27A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3384" y="1682712"/>
            <a:ext cx="11322840" cy="4509288"/>
          </a:xfrm>
        </p:spPr>
        <p:txBody>
          <a:bodyPr/>
          <a:lstStyle/>
          <a:p>
            <a:r>
              <a:rPr lang="en-GB" dirty="0"/>
              <a:t>Using Grafana you can visualise deployments alongside application performance metrics</a:t>
            </a:r>
          </a:p>
          <a:p>
            <a:pPr lvl="1"/>
            <a:endParaRPr lang="en-GB" dirty="0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A8EB62C3-F801-46F2-AC21-16232F4FE249}"/>
              </a:ext>
            </a:extLst>
          </p:cNvPr>
          <p:cNvSpPr txBox="1">
            <a:spLocks/>
          </p:cNvSpPr>
          <p:nvPr/>
        </p:nvSpPr>
        <p:spPr bwMode="auto">
          <a:xfrm>
            <a:off x="152748" y="2203663"/>
            <a:ext cx="5438775" cy="4509288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0"/>
                  </a:srgbClr>
                </a:solidFill>
              </a14:hiddenFill>
            </a:ext>
          </a:extLst>
        </p:spPr>
        <p:txBody>
          <a:bodyPr vert="horz" lIns="0" tIns="0" rIns="0" bIns="0" rtlCol="0">
            <a:noAutofit/>
          </a:bodyPr>
          <a:lstStyle>
            <a:lvl1pPr marL="0" indent="0" algn="l" defTabSz="457189" rtl="0" eaLnBrk="1" latinLnBrk="0" hangingPunct="1">
              <a:spcBef>
                <a:spcPts val="1800"/>
              </a:spcBef>
              <a:spcAft>
                <a:spcPts val="300"/>
              </a:spcAft>
              <a:buFont typeface="Gotham Book"/>
              <a:buNone/>
              <a:tabLst>
                <a:tab pos="8570913" algn="r"/>
              </a:tabLst>
              <a:defRPr kumimoji="0" sz="1800" b="1" i="0" kern="1200">
                <a:solidFill>
                  <a:schemeClr val="accent1"/>
                </a:solidFill>
                <a:latin typeface="+mn-lt"/>
                <a:ea typeface="Gotham Book" panose="020F0502020204030204" pitchFamily="34" charset="0"/>
                <a:cs typeface="Gotham Book" panose="020F0502020204030204" pitchFamily="34" charset="0"/>
              </a:defRPr>
            </a:lvl1pPr>
            <a:lvl2pPr marL="0" indent="0" algn="l" defTabSz="457189" rtl="0" eaLnBrk="1" latinLnBrk="0" hangingPunct="1">
              <a:spcBef>
                <a:spcPts val="600"/>
              </a:spcBef>
              <a:spcAft>
                <a:spcPts val="300"/>
              </a:spcAft>
              <a:buSzPct val="75000"/>
              <a:buFontTx/>
              <a:buNone/>
              <a:tabLst>
                <a:tab pos="8570913" algn="r"/>
              </a:tabLst>
              <a:defRPr kumimoji="0" sz="1800" b="0" i="0" kern="1200">
                <a:solidFill>
                  <a:schemeClr val="tx2"/>
                </a:solidFill>
                <a:latin typeface="+mn-lt"/>
                <a:ea typeface="Gotham Book" panose="020F0502020204030204" pitchFamily="34" charset="0"/>
                <a:cs typeface="Gotham Book" panose="020F0502020204030204" pitchFamily="34" charset="0"/>
              </a:defRPr>
            </a:lvl2pPr>
            <a:lvl3pPr marL="270000" indent="-270000" algn="l" defTabSz="342900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00000"/>
              <a:buFont typeface="Helvetica" panose="020B0604020202020204" pitchFamily="34" charset="0"/>
              <a:buChar char="≥"/>
              <a:tabLst>
                <a:tab pos="8570913" algn="r"/>
              </a:tabLst>
              <a:defRPr kumimoji="0" lang="en-GB" sz="1800" b="0" i="0" kern="1200">
                <a:solidFill>
                  <a:schemeClr val="tx2"/>
                </a:solidFill>
                <a:latin typeface="+mn-lt"/>
                <a:ea typeface="Gotham Book" panose="020B0604030504040204" pitchFamily="34" charset="0"/>
                <a:cs typeface="Gotham Book" panose="020F0502020204030204" pitchFamily="34" charset="0"/>
              </a:defRPr>
            </a:lvl3pPr>
            <a:lvl4pPr marL="540000" indent="-269875" algn="l" defTabSz="457189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00000"/>
              <a:buFont typeface="Gotham Book" panose="020F0502020204030204" pitchFamily="34" charset="0"/>
              <a:buChar char="–"/>
              <a:tabLst>
                <a:tab pos="8570913" algn="r"/>
              </a:tabLst>
              <a:defRPr kumimoji="0" sz="1800" b="0" i="0" kern="1200" baseline="0">
                <a:solidFill>
                  <a:schemeClr val="tx2"/>
                </a:solidFill>
                <a:latin typeface="+mn-lt"/>
                <a:ea typeface="Gotham Book" panose="020F0502020204030204" pitchFamily="34" charset="0"/>
                <a:cs typeface="Gotham Book" panose="020F0502020204030204" pitchFamily="34" charset="0"/>
              </a:defRPr>
            </a:lvl4pPr>
            <a:lvl5pPr marL="810000" indent="-270000" algn="l" defTabSz="457189" rtl="0" eaLnBrk="1" latinLnBrk="0" hangingPunct="1"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SzPct val="100000"/>
              <a:buFont typeface="Gotham Book" panose="020F0502020204030204" pitchFamily="34" charset="0"/>
              <a:buChar char="•"/>
              <a:tabLst>
                <a:tab pos="8570913" algn="r"/>
              </a:tabLst>
              <a:defRPr kumimoji="0" sz="1800" b="0" i="0" kern="1200" baseline="0">
                <a:solidFill>
                  <a:schemeClr val="tx2"/>
                </a:solidFill>
                <a:latin typeface="+mn-lt"/>
                <a:ea typeface="Gotham Book" panose="020F0502020204030204" pitchFamily="34" charset="0"/>
                <a:cs typeface="Gotham Book" panose="020F0502020204030204" pitchFamily="34" charset="0"/>
              </a:defRPr>
            </a:lvl5pPr>
            <a:lvl6pPr marL="720000" indent="-180000" algn="l" defTabSz="457189" rtl="0" eaLnBrk="1" latinLnBrk="0" hangingPunct="1">
              <a:spcBef>
                <a:spcPts val="0"/>
              </a:spcBef>
              <a:spcAft>
                <a:spcPts val="300"/>
              </a:spcAft>
              <a:buFont typeface="Gotham Book"/>
              <a:buChar char="•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457189" rtl="0" eaLnBrk="1" latinLnBrk="0" hangingPunct="1">
              <a:spcBef>
                <a:spcPct val="20000"/>
              </a:spcBef>
              <a:buFont typeface="Gotham Book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5" indent="-228594" algn="l" defTabSz="457189" rtl="0" eaLnBrk="1" latinLnBrk="0" hangingPunct="1">
              <a:spcBef>
                <a:spcPct val="20000"/>
              </a:spcBef>
              <a:buFont typeface="Gotham Book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457189" rtl="0" eaLnBrk="1" latinLnBrk="0" hangingPunct="1">
              <a:spcBef>
                <a:spcPct val="20000"/>
              </a:spcBef>
              <a:buFont typeface="Gotham Book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lvl="1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dirty="0"/>
              <a:t>We have a fictious app called </a:t>
            </a:r>
            <a:r>
              <a:rPr lang="en-GB" dirty="0" err="1"/>
              <a:t>MyApp</a:t>
            </a:r>
            <a:r>
              <a:rPr lang="en-GB" dirty="0"/>
              <a:t>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dirty="0"/>
              <a:t>We can use PowerShell and </a:t>
            </a:r>
            <a:r>
              <a:rPr lang="en-GB" b="1" dirty="0"/>
              <a:t>Write-</a:t>
            </a:r>
            <a:r>
              <a:rPr lang="en-GB" b="1" dirty="0" err="1"/>
              <a:t>InfluxUDP</a:t>
            </a:r>
            <a:r>
              <a:rPr lang="en-GB" dirty="0"/>
              <a:t> to track its execution time and errors.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dirty="0"/>
              <a:t>We track when app deployments occur as a metric.</a:t>
            </a:r>
          </a:p>
        </p:txBody>
      </p:sp>
    </p:spTree>
    <p:extLst>
      <p:ext uri="{BB962C8B-B14F-4D97-AF65-F5344CB8AC3E}">
        <p14:creationId xmlns:p14="http://schemas.microsoft.com/office/powerpoint/2010/main" val="24326971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14F40-9AEC-4ABD-AB6B-6F73D64ED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Summary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09CCAFB-4FA7-42DE-A73F-EB2C1A7B478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3384" y="1952624"/>
            <a:ext cx="11424000" cy="4239375"/>
          </a:xfrm>
        </p:spPr>
        <p:txBody>
          <a:bodyPr/>
          <a:lstStyle/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sz="2000" dirty="0"/>
              <a:t>These tools are free, easy to use and can provide immediate value.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sz="2000" dirty="0"/>
              <a:t>The key is to make the impact of work visible.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sz="2000" dirty="0"/>
              <a:t>Provide monitoring/dashboarding as a service to the business – Empower stakeholders to build and manage their own dashboards with metrics that are useful to them.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sz="2000" dirty="0"/>
              <a:t>Build what works/is useful to you.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sz="2000" dirty="0"/>
              <a:t>Take a microservices approach to what and how you monitor.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sz="2000" dirty="0"/>
              <a:t>Consider what metrics are useful when combined.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endParaRPr lang="en-GB" sz="1000" dirty="0"/>
          </a:p>
          <a:p>
            <a:pPr lvl="2" indent="0">
              <a:buNone/>
            </a:pPr>
            <a:r>
              <a:rPr lang="en-GB" sz="2000" b="1" dirty="0"/>
              <a:t>Influx: </a:t>
            </a:r>
            <a:r>
              <a:rPr lang="en-GB" sz="2000" dirty="0">
                <a:hlinkClick r:id="rId2"/>
              </a:rPr>
              <a:t>https://www.influxdata.com/</a:t>
            </a:r>
            <a:endParaRPr lang="en-GB" sz="2000" dirty="0"/>
          </a:p>
          <a:p>
            <a:pPr lvl="2" indent="0">
              <a:buNone/>
            </a:pPr>
            <a:r>
              <a:rPr lang="en-GB" sz="2000" b="1" dirty="0"/>
              <a:t>Grafana: </a:t>
            </a:r>
            <a:r>
              <a:rPr lang="en-GB" sz="2000" dirty="0">
                <a:hlinkClick r:id="rId3"/>
              </a:rPr>
              <a:t>https://grafana.com/</a:t>
            </a:r>
            <a:endParaRPr lang="en-GB" sz="2000" dirty="0"/>
          </a:p>
          <a:p>
            <a:pPr lvl="2" indent="0">
              <a:buNone/>
            </a:pPr>
            <a:endParaRPr lang="en-GB" sz="1000" dirty="0"/>
          </a:p>
          <a:p>
            <a:pPr lvl="2" indent="0">
              <a:buNone/>
            </a:pPr>
            <a:r>
              <a:rPr lang="en-GB" sz="2000" b="1" dirty="0"/>
              <a:t>Code Examples: </a:t>
            </a:r>
            <a:r>
              <a:rPr lang="en-GB" sz="2000" dirty="0">
                <a:hlinkClick r:id="rId4"/>
              </a:rPr>
              <a:t>https://github.com/markwragg/Presentations/20190928_PSDayUK-2019/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3164812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614BC6-7A85-415C-97BF-3FCE6C54451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183766" y="2216926"/>
            <a:ext cx="4733960" cy="4710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997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66695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999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FDD3B8C-5B56-4A9D-A635-333686FF04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67" r="5" b="330"/>
          <a:stretch/>
        </p:blipFill>
        <p:spPr>
          <a:xfrm>
            <a:off x="10216591" y="5138070"/>
            <a:ext cx="1166138" cy="939487"/>
          </a:xfrm>
          <a:prstGeom prst="rect">
            <a:avLst/>
          </a:prstGeom>
        </p:spPr>
      </p:pic>
      <p:sp>
        <p:nvSpPr>
          <p:cNvPr id="26" name="Content Placeholder 4">
            <a:extLst>
              <a:ext uri="{FF2B5EF4-FFF2-40B4-BE49-F238E27FC236}">
                <a16:creationId xmlns:a16="http://schemas.microsoft.com/office/drawing/2014/main" id="{B5C15AB9-83CA-4DA1-B9BF-8F144D6949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19625" y="2438400"/>
            <a:ext cx="6920103" cy="3785419"/>
          </a:xfrm>
        </p:spPr>
        <p:txBody>
          <a:bodyPr vert="horz" lIns="91440" tIns="45720" rIns="91440" bIns="45720" rtlCol="0">
            <a:normAutofit/>
          </a:bodyPr>
          <a:lstStyle/>
          <a:p>
            <a:pPr lvl="1"/>
            <a:r>
              <a:rPr lang="en-US" dirty="0"/>
              <a:t>- DevOps Engineer (contractor) for SolidSoft Reply.</a:t>
            </a:r>
          </a:p>
          <a:p>
            <a:pPr lvl="1"/>
            <a:r>
              <a:rPr lang="en-US" dirty="0"/>
              <a:t>- Ops background, transitioned to DevOps roles a few years ago.</a:t>
            </a:r>
          </a:p>
          <a:p>
            <a:pPr lvl="1">
              <a:spcAft>
                <a:spcPts val="600"/>
              </a:spcAft>
            </a:pPr>
            <a:r>
              <a:rPr lang="en-US" dirty="0"/>
              <a:t>- Presented a session about Pester at </a:t>
            </a:r>
            <a:r>
              <a:rPr lang="en-US" dirty="0" err="1"/>
              <a:t>PSDay</a:t>
            </a:r>
            <a:r>
              <a:rPr lang="en-US" dirty="0"/>
              <a:t> UK 2018.</a:t>
            </a:r>
          </a:p>
          <a:p>
            <a:pPr lvl="1">
              <a:spcAft>
                <a:spcPts val="600"/>
              </a:spcAft>
            </a:pPr>
            <a:endParaRPr lang="en-US" dirty="0"/>
          </a:p>
          <a:p>
            <a:pPr lvl="1">
              <a:spcAft>
                <a:spcPts val="600"/>
              </a:spcAft>
            </a:pPr>
            <a:endParaRPr lang="en-US" dirty="0"/>
          </a:p>
          <a:p>
            <a:pPr lvl="1">
              <a:spcAft>
                <a:spcPts val="600"/>
              </a:spcAft>
            </a:pPr>
            <a:endParaRPr lang="en-US" dirty="0"/>
          </a:p>
          <a:p>
            <a:pPr lvl="1">
              <a:spcAft>
                <a:spcPts val="600"/>
              </a:spcAft>
            </a:pPr>
            <a:r>
              <a:rPr lang="en-US" b="1" dirty="0"/>
              <a:t>Twitter: </a:t>
            </a:r>
            <a:r>
              <a:rPr lang="en-US" dirty="0"/>
              <a:t>@</a:t>
            </a:r>
            <a:r>
              <a:rPr lang="en-US" dirty="0" err="1"/>
              <a:t>markwragg</a:t>
            </a:r>
            <a:endParaRPr lang="en-US" dirty="0"/>
          </a:p>
          <a:p>
            <a:pPr lvl="1">
              <a:spcAft>
                <a:spcPts val="600"/>
              </a:spcAft>
            </a:pPr>
            <a:r>
              <a:rPr lang="en-US" b="1" dirty="0"/>
              <a:t>Blog: </a:t>
            </a:r>
            <a:r>
              <a:rPr lang="en-US" dirty="0">
                <a:hlinkClick r:id="rId3"/>
              </a:rPr>
              <a:t>https://wragg.io</a:t>
            </a:r>
            <a:r>
              <a:rPr lang="en-US" dirty="0"/>
              <a:t> </a:t>
            </a:r>
          </a:p>
          <a:p>
            <a:pPr lvl="1">
              <a:spcAft>
                <a:spcPts val="600"/>
              </a:spcAft>
            </a:pPr>
            <a:r>
              <a:rPr lang="en-US" b="1" dirty="0" err="1"/>
              <a:t>Github</a:t>
            </a:r>
            <a:r>
              <a:rPr lang="en-US" b="1" dirty="0"/>
              <a:t>: </a:t>
            </a:r>
            <a:r>
              <a:rPr lang="en-US" dirty="0">
                <a:hlinkClick r:id="rId4"/>
              </a:rPr>
              <a:t>https://github.com/markwragg</a:t>
            </a:r>
            <a:endParaRPr lang="en-US" dirty="0"/>
          </a:p>
          <a:p>
            <a:pPr lvl="1">
              <a:spcAft>
                <a:spcPts val="600"/>
              </a:spcAft>
            </a:pP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9E84DE5-EFBF-458C-A068-8C1B2F58CC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About Me</a:t>
            </a:r>
          </a:p>
        </p:txBody>
      </p:sp>
      <p:pic>
        <p:nvPicPr>
          <p:cNvPr id="3" name="Picture 2" descr="A person posing for the camera&#10;&#10;Description automatically generated">
            <a:extLst>
              <a:ext uri="{FF2B5EF4-FFF2-40B4-BE49-F238E27FC236}">
                <a16:creationId xmlns:a16="http://schemas.microsoft.com/office/drawing/2014/main" id="{65A680BD-1CD5-481B-AC6B-D6F5C950EC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687" y="2438400"/>
            <a:ext cx="2667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8066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133A9E-5DFB-4B73-B831-66A740E700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About This Talk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1A975-2AA9-471A-B5C7-BC5F16BD55C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3384" y="1682712"/>
            <a:ext cx="8341516" cy="4509288"/>
          </a:xfrm>
        </p:spPr>
        <p:txBody>
          <a:bodyPr>
            <a:normAutofit/>
          </a:bodyPr>
          <a:lstStyle/>
          <a:p>
            <a:pPr lvl="1"/>
            <a:r>
              <a:rPr lang="en-GB" b="1" dirty="0"/>
              <a:t>Objectives:</a:t>
            </a:r>
          </a:p>
          <a:p>
            <a:pPr lvl="3"/>
            <a:r>
              <a:rPr lang="en-GB" dirty="0"/>
              <a:t>To introduce you to some interesting and free tools that you may not have seen/used before</a:t>
            </a:r>
          </a:p>
          <a:p>
            <a:pPr lvl="3"/>
            <a:r>
              <a:rPr lang="en-GB" dirty="0"/>
              <a:t>To inspire some creative use cases for dashboard / monitoring</a:t>
            </a:r>
          </a:p>
          <a:p>
            <a:pPr lvl="2"/>
            <a:endParaRPr lang="en-GB" sz="1300" dirty="0"/>
          </a:p>
          <a:p>
            <a:pPr lvl="1"/>
            <a:r>
              <a:rPr lang="en-GB" b="1" dirty="0"/>
              <a:t>Note:</a:t>
            </a:r>
          </a:p>
          <a:p>
            <a:pPr lvl="3"/>
            <a:r>
              <a:rPr lang="en-GB" dirty="0"/>
              <a:t>PowerShell can be used to gather monitoring data, but there may be better options for most simple metrics.</a:t>
            </a:r>
          </a:p>
          <a:p>
            <a:pPr lvl="3"/>
            <a:r>
              <a:rPr lang="en-GB" dirty="0"/>
              <a:t>The toolset described here probably shouldn’t be your only approach to monitoring.</a:t>
            </a:r>
          </a:p>
          <a:p>
            <a:pPr lvl="3"/>
            <a:r>
              <a:rPr lang="en-GB" dirty="0"/>
              <a:t>This talk doesn’t cover how to run these tools “in production”.</a:t>
            </a:r>
          </a:p>
        </p:txBody>
      </p:sp>
    </p:spTree>
    <p:extLst>
      <p:ext uri="{BB962C8B-B14F-4D97-AF65-F5344CB8AC3E}">
        <p14:creationId xmlns:p14="http://schemas.microsoft.com/office/powerpoint/2010/main" val="3569384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4986C-48BD-4E1B-9A97-4B87F441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Why Monitoring is Important  </a:t>
            </a:r>
            <a:r>
              <a:rPr lang="en-GB" sz="3200" dirty="0">
                <a:latin typeface="Bo Chen Font" panose="02000500000000000000" pitchFamily="2" charset="0"/>
              </a:rPr>
              <a:t>(for DevOps)</a:t>
            </a:r>
            <a:endParaRPr lang="en-GB" dirty="0">
              <a:latin typeface="Bo Chen Font" panose="020005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2D441-5366-486D-8FF6-0559920A434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3384" y="1682712"/>
            <a:ext cx="5712616" cy="4509288"/>
          </a:xfrm>
        </p:spPr>
        <p:txBody>
          <a:bodyPr anchor="ctr"/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sz="2000" dirty="0"/>
              <a:t>DevOps is about going faster and enabling experimentation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sz="2000" dirty="0"/>
              <a:t>You can’t do those safely without seeing how the changes you make are impacting the product</a:t>
            </a:r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GB" sz="2000" dirty="0"/>
              <a:t>Traditional monitoring focussed on availability. DevOps demands a focus on metrics and events.</a:t>
            </a:r>
          </a:p>
        </p:txBody>
      </p:sp>
      <p:pic>
        <p:nvPicPr>
          <p:cNvPr id="2050" name="Picture 2" descr="Image result for cartoon car crash">
            <a:extLst>
              <a:ext uri="{FF2B5EF4-FFF2-40B4-BE49-F238E27FC236}">
                <a16:creationId xmlns:a16="http://schemas.microsoft.com/office/drawing/2014/main" id="{EE1E2DB1-3E39-44C9-A262-B91A9910BA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8765" y="2075542"/>
            <a:ext cx="3707491" cy="37074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882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7CF39-78C8-4758-ADEE-2C6859E4C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Beware “The Observer Effect”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32819-FB89-4EDC-90D8-84234EDB7C1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13582" y="1682712"/>
            <a:ext cx="5400000" cy="4509288"/>
          </a:xfrm>
        </p:spPr>
        <p:txBody>
          <a:bodyPr anchor="ctr">
            <a:normAutofit/>
          </a:bodyPr>
          <a:lstStyle/>
          <a:p>
            <a:pPr lvl="1"/>
            <a:r>
              <a:rPr lang="en-GB" sz="2400" b="1" i="1" dirty="0">
                <a:latin typeface="+mj-lt"/>
              </a:rPr>
              <a:t>“the observer effect</a:t>
            </a:r>
            <a:r>
              <a:rPr lang="en-GB" sz="2400" i="1" dirty="0">
                <a:latin typeface="+mj-lt"/>
              </a:rPr>
              <a:t> is the theory that the mere </a:t>
            </a:r>
            <a:r>
              <a:rPr lang="en-GB" sz="2400" b="1" i="1" dirty="0">
                <a:latin typeface="+mj-lt"/>
              </a:rPr>
              <a:t>observation</a:t>
            </a:r>
            <a:r>
              <a:rPr lang="en-GB" sz="2400" i="1" dirty="0">
                <a:latin typeface="+mj-lt"/>
              </a:rPr>
              <a:t> of a phenomenon inevitably changes that phenomenon. </a:t>
            </a:r>
          </a:p>
          <a:p>
            <a:pPr lvl="1"/>
            <a:r>
              <a:rPr lang="en-GB" sz="2400" i="1" dirty="0">
                <a:latin typeface="+mj-lt"/>
              </a:rPr>
              <a:t>This is often the result of instruments that, by necessity, alter the state of what they measure in some manner.”</a:t>
            </a:r>
          </a:p>
        </p:txBody>
      </p:sp>
      <p:pic>
        <p:nvPicPr>
          <p:cNvPr id="1026" name="Picture 2" descr="Image result for observer effect cartoon">
            <a:extLst>
              <a:ext uri="{FF2B5EF4-FFF2-40B4-BE49-F238E27FC236}">
                <a16:creationId xmlns:a16="http://schemas.microsoft.com/office/drawing/2014/main" id="{1960DA69-8314-4186-8E87-A52A0C2961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1073" y="2666368"/>
            <a:ext cx="3366350" cy="241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5168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0FD05-892F-4175-89ED-C3FB38ACB4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Select All The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8BDE58-98B5-4043-AFBB-9C052704455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28738" y="1682712"/>
            <a:ext cx="10478646" cy="4509288"/>
          </a:xfrm>
        </p:spPr>
        <p:txBody>
          <a:bodyPr>
            <a:normAutofit/>
          </a:bodyPr>
          <a:lstStyle/>
          <a:p>
            <a:pPr lvl="1"/>
            <a:r>
              <a:rPr lang="en-GB" b="1" dirty="0"/>
              <a:t>Influx</a:t>
            </a:r>
          </a:p>
          <a:p>
            <a:pPr lvl="3"/>
            <a:r>
              <a:rPr lang="en-GB" dirty="0"/>
              <a:t>A time series database. </a:t>
            </a:r>
          </a:p>
          <a:p>
            <a:pPr lvl="3"/>
            <a:r>
              <a:rPr lang="en-GB" dirty="0"/>
              <a:t>Alternatives: Graphite, Prometheus, </a:t>
            </a:r>
            <a:r>
              <a:rPr lang="en-GB" dirty="0" err="1"/>
              <a:t>OpenTSDB</a:t>
            </a:r>
            <a:endParaRPr lang="en-GB" dirty="0"/>
          </a:p>
          <a:p>
            <a:pPr lvl="2"/>
            <a:endParaRPr lang="en-GB" dirty="0"/>
          </a:p>
          <a:p>
            <a:pPr lvl="1"/>
            <a:r>
              <a:rPr lang="en-GB" b="1" dirty="0"/>
              <a:t>Grafana</a:t>
            </a:r>
          </a:p>
          <a:p>
            <a:pPr lvl="3"/>
            <a:r>
              <a:rPr lang="en-GB" dirty="0"/>
              <a:t>Interactive dashboards / alerting.</a:t>
            </a:r>
          </a:p>
          <a:p>
            <a:pPr lvl="3"/>
            <a:r>
              <a:rPr lang="en-GB" dirty="0"/>
              <a:t>Alternatives: Graphite, </a:t>
            </a:r>
            <a:r>
              <a:rPr lang="en-GB" dirty="0" err="1"/>
              <a:t>Promteheus</a:t>
            </a:r>
            <a:r>
              <a:rPr lang="en-GB" dirty="0"/>
              <a:t>, Influx (The </a:t>
            </a:r>
            <a:r>
              <a:rPr lang="en-GB" dirty="0" err="1"/>
              <a:t>Chronograf</a:t>
            </a:r>
            <a:r>
              <a:rPr lang="en-GB" dirty="0"/>
              <a:t> component)</a:t>
            </a:r>
            <a:br>
              <a:rPr lang="en-GB" dirty="0"/>
            </a:br>
            <a:endParaRPr lang="en-GB" dirty="0"/>
          </a:p>
          <a:p>
            <a:pPr lvl="1"/>
            <a:r>
              <a:rPr lang="en-GB" b="1" dirty="0"/>
              <a:t>PowerShell</a:t>
            </a:r>
          </a:p>
          <a:p>
            <a:pPr lvl="3"/>
            <a:r>
              <a:rPr lang="en-GB" dirty="0"/>
              <a:t>Use scripts to collect metrics and transmit to Influx for visualisation with Grafana.</a:t>
            </a:r>
          </a:p>
          <a:p>
            <a:pPr lvl="3"/>
            <a:r>
              <a:rPr lang="en-GB" dirty="0"/>
              <a:t>Alternatives: Monitoring agents, Influx (</a:t>
            </a:r>
            <a:r>
              <a:rPr lang="en-GB" dirty="0" err="1"/>
              <a:t>Telegraf</a:t>
            </a:r>
            <a:r>
              <a:rPr lang="en-GB" dirty="0"/>
              <a:t> component)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272B7DAF-D365-40B0-B287-4FE4FBCA88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37" y="1856657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Grafana Logo Vector">
            <a:extLst>
              <a:ext uri="{FF2B5EF4-FFF2-40B4-BE49-F238E27FC236}">
                <a16:creationId xmlns:a16="http://schemas.microsoft.com/office/drawing/2014/main" id="{3FDBCDE7-A201-418F-BC6D-3A6620A07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37" y="3234205"/>
            <a:ext cx="720000" cy="782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powershell logo">
            <a:extLst>
              <a:ext uri="{FF2B5EF4-FFF2-40B4-BE49-F238E27FC236}">
                <a16:creationId xmlns:a16="http://schemas.microsoft.com/office/drawing/2014/main" id="{0F21FF4C-C460-4B04-AC1C-D53437E6C9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137" y="4674363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9506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43E18-5B12-41EB-8804-10BE19853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Deploy All The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0DB42-C519-47F9-AD9B-B9D8A6011B8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555750" lvl="2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dirty="0"/>
              <a:t>Both Influx and Grafana are simply executables with configuration files.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dirty="0"/>
              <a:t>Simple to install as Windows services using NSSM (Non-sucking Service Manager).</a:t>
            </a:r>
          </a:p>
          <a:p>
            <a:pPr marL="555750" lvl="2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dirty="0"/>
              <a:t>Use my quick install script to install locally:</a:t>
            </a:r>
          </a:p>
          <a:p>
            <a:pPr lvl="3" indent="0">
              <a:buNone/>
            </a:pPr>
            <a:r>
              <a:rPr lang="en-GB" dirty="0">
                <a:hlinkClick r:id="rId2"/>
              </a:rPr>
              <a:t>https://github.com/markwragg/Presentations/blob/master/20190928_PSDayUK-2019/Code/0-InstallingTools.ps1</a:t>
            </a:r>
            <a:endParaRPr lang="en-GB" dirty="0"/>
          </a:p>
          <a:p>
            <a:pPr marL="825750" lvl="3" indent="-285750">
              <a:buFont typeface="Arial" panose="020B0604020202020204" pitchFamily="34" charset="0"/>
              <a:buChar char="•"/>
            </a:pPr>
            <a:endParaRPr lang="en-GB" dirty="0"/>
          </a:p>
          <a:p>
            <a:pPr marL="555750" lvl="2" indent="-285750">
              <a:buFont typeface="Arial" panose="020B0604020202020204" pitchFamily="34" charset="0"/>
              <a:buChar char="•"/>
            </a:pPr>
            <a:r>
              <a:rPr lang="en-GB" dirty="0"/>
              <a:t>Use Terraform to install in AWS or Azure:</a:t>
            </a:r>
          </a:p>
          <a:p>
            <a:pPr lvl="3" indent="0">
              <a:buNone/>
            </a:pPr>
            <a:r>
              <a:rPr lang="en-GB" dirty="0">
                <a:hlinkClick r:id="rId3"/>
              </a:rPr>
              <a:t>https://github.com/markwragg/Terraform-MetricStack/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7923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281B01-4B22-4466-8863-7EFCAF205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Recording and Visualising Your First Metric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26A96-07F5-4CF2-A32D-242D915DD6B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235412" y="1964986"/>
            <a:ext cx="10571971" cy="4227013"/>
          </a:xfrm>
        </p:spPr>
        <p:txBody>
          <a:bodyPr>
            <a:no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$</a:t>
            </a:r>
            <a:r>
              <a:rPr lang="en-GB" sz="1400" b="0" dirty="0" err="1">
                <a:solidFill>
                  <a:srgbClr val="A82D00"/>
                </a:solidFill>
                <a:latin typeface="LiterationMono NF" panose="02070409020205020404" pitchFamily="49" charset="0"/>
              </a:rPr>
              <a:t>InfluxConn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@{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fi-FI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 URI    </a:t>
            </a:r>
            <a:r>
              <a:rPr lang="fi-FI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fi-FI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fi-FI" sz="1400" b="0" dirty="0">
                <a:solidFill>
                  <a:srgbClr val="8B0000"/>
                </a:solidFill>
                <a:latin typeface="LiterationMono NF" panose="02070409020205020404" pitchFamily="49" charset="0"/>
              </a:rPr>
              <a:t>'http://localhost:8086/write?db=metrics'</a:t>
            </a:r>
            <a:endParaRPr lang="fi-FI" sz="1400" b="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 Method </a:t>
            </a:r>
            <a:r>
              <a:rPr lang="en-GB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8B0000"/>
                </a:solidFill>
                <a:latin typeface="LiterationMono NF" panose="02070409020205020404" pitchFamily="49" charset="0"/>
              </a:rPr>
              <a:t>'POST'</a:t>
            </a:r>
            <a:endParaRPr lang="en-GB" sz="1400" b="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$Hostname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$</a:t>
            </a:r>
            <a:r>
              <a:rPr lang="en-GB" sz="1400" b="0" dirty="0" err="1">
                <a:solidFill>
                  <a:srgbClr val="A82D00"/>
                </a:solidFill>
                <a:latin typeface="LiterationMono NF" panose="02070409020205020404" pitchFamily="49" charset="0"/>
              </a:rPr>
              <a:t>env:ComputerName</a:t>
            </a:r>
            <a:endParaRPr lang="en-GB" sz="1400" b="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$Region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  </a:t>
            </a:r>
            <a:r>
              <a:rPr lang="en-GB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8B0000"/>
                </a:solidFill>
                <a:latin typeface="LiterationMono NF" panose="02070409020205020404" pitchFamily="49" charset="0"/>
              </a:rPr>
              <a:t>'</a:t>
            </a:r>
            <a:r>
              <a:rPr lang="en-GB" sz="1400" b="0" dirty="0" err="1">
                <a:solidFill>
                  <a:srgbClr val="8B0000"/>
                </a:solidFill>
                <a:latin typeface="LiterationMono NF" panose="02070409020205020404" pitchFamily="49" charset="0"/>
              </a:rPr>
              <a:t>UKSouth</a:t>
            </a:r>
            <a:r>
              <a:rPr lang="en-GB" sz="1400" b="0" dirty="0">
                <a:solidFill>
                  <a:srgbClr val="8B0000"/>
                </a:solidFill>
                <a:latin typeface="LiterationMono NF" panose="02070409020205020404" pitchFamily="49" charset="0"/>
              </a:rPr>
              <a:t>'</a:t>
            </a:r>
            <a:endParaRPr lang="en-GB" sz="1400" b="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en-GB" sz="1400" b="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srgbClr val="00008B"/>
                </a:solidFill>
                <a:latin typeface="LiterationMono NF" panose="02070409020205020404" pitchFamily="49" charset="0"/>
              </a:rPr>
              <a:t>While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(</a:t>
            </a:r>
            <a:r>
              <a:rPr lang="en-GB" sz="1400" b="0" dirty="0">
                <a:solidFill>
                  <a:srgbClr val="800080"/>
                </a:solidFill>
                <a:latin typeface="LiterationMono NF" panose="02070409020205020404" pitchFamily="49" charset="0"/>
              </a:rPr>
              <a:t>1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 </a:t>
            </a: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$CPU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((</a:t>
            </a:r>
            <a:r>
              <a:rPr lang="en-GB" sz="1400" b="0" dirty="0">
                <a:solidFill>
                  <a:srgbClr val="0000FF"/>
                </a:solidFill>
                <a:latin typeface="LiterationMono NF" panose="02070409020205020404" pitchFamily="49" charset="0"/>
              </a:rPr>
              <a:t>Get-Counter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8B0000"/>
                </a:solidFill>
                <a:latin typeface="LiterationMono NF" panose="02070409020205020404" pitchFamily="49" charset="0"/>
              </a:rPr>
              <a:t>'\Processor(_Total)\% Processor Time'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)</a:t>
            </a:r>
            <a:r>
              <a:rPr lang="en-GB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.</a:t>
            </a:r>
            <a:r>
              <a:rPr lang="en-GB" sz="1400" b="0" dirty="0" err="1">
                <a:solidFill>
                  <a:prstClr val="black"/>
                </a:solidFill>
                <a:latin typeface="LiterationMono NF" panose="02070409020205020404" pitchFamily="49" charset="0"/>
              </a:rPr>
              <a:t>CounterSamples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|</a:t>
            </a:r>
            <a:endParaRPr lang="en-GB" sz="1400" b="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   </a:t>
            </a:r>
            <a:r>
              <a:rPr lang="en-GB" sz="1400" b="0" dirty="0">
                <a:solidFill>
                  <a:srgbClr val="0000FF"/>
                </a:solidFill>
                <a:latin typeface="LiterationMono NF" panose="02070409020205020404" pitchFamily="49" charset="0"/>
              </a:rPr>
              <a:t>Where-Object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{ </a:t>
            </a: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$_</a:t>
            </a:r>
            <a:r>
              <a:rPr lang="en-GB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.</a:t>
            </a:r>
            <a:r>
              <a:rPr lang="en-GB" sz="1400" b="0" dirty="0" err="1">
                <a:solidFill>
                  <a:prstClr val="black"/>
                </a:solidFill>
                <a:latin typeface="LiterationMono NF" panose="02070409020205020404" pitchFamily="49" charset="0"/>
              </a:rPr>
              <a:t>InstanceName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-</a:t>
            </a:r>
            <a:r>
              <a:rPr lang="en-GB" sz="1400" b="0" dirty="0" err="1">
                <a:solidFill>
                  <a:srgbClr val="696969"/>
                </a:solidFill>
                <a:latin typeface="LiterationMono NF" panose="02070409020205020404" pitchFamily="49" charset="0"/>
              </a:rPr>
              <a:t>eq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8B0000"/>
                </a:solidFill>
                <a:latin typeface="LiterationMono NF" panose="02070409020205020404" pitchFamily="49" charset="0"/>
              </a:rPr>
              <a:t>'_total'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})</a:t>
            </a:r>
            <a:r>
              <a:rPr lang="en-GB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.</a:t>
            </a:r>
            <a:r>
              <a:rPr lang="en-GB" sz="1400" b="0" dirty="0" err="1">
                <a:solidFill>
                  <a:prstClr val="black"/>
                </a:solidFill>
                <a:latin typeface="LiterationMono NF" panose="02070409020205020404" pitchFamily="49" charset="0"/>
              </a:rPr>
              <a:t>CookedValue</a:t>
            </a:r>
            <a:endParaRPr lang="en-GB" sz="1400" b="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 </a:t>
            </a: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$Metric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8B0000"/>
                </a:solidFill>
                <a:latin typeface="LiterationMono NF" panose="02070409020205020404" pitchFamily="49" charset="0"/>
              </a:rPr>
              <a:t>"</a:t>
            </a:r>
            <a:r>
              <a:rPr lang="en-GB" sz="1400" b="0" dirty="0" err="1">
                <a:solidFill>
                  <a:srgbClr val="8B0000"/>
                </a:solidFill>
                <a:latin typeface="LiterationMono NF" panose="02070409020205020404" pitchFamily="49" charset="0"/>
              </a:rPr>
              <a:t>cpu_load,host</a:t>
            </a:r>
            <a:r>
              <a:rPr lang="en-GB" sz="1400" b="0" dirty="0">
                <a:solidFill>
                  <a:srgbClr val="8B0000"/>
                </a:solidFill>
                <a:latin typeface="LiterationMono NF" panose="02070409020205020404" pitchFamily="49" charset="0"/>
              </a:rPr>
              <a:t>=</a:t>
            </a: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$</a:t>
            </a:r>
            <a:r>
              <a:rPr lang="en-GB" sz="1400" b="0" dirty="0" err="1">
                <a:solidFill>
                  <a:srgbClr val="A82D00"/>
                </a:solidFill>
                <a:latin typeface="LiterationMono NF" panose="02070409020205020404" pitchFamily="49" charset="0"/>
              </a:rPr>
              <a:t>Hostname</a:t>
            </a:r>
            <a:r>
              <a:rPr lang="en-GB" sz="1400" b="0" dirty="0" err="1">
                <a:solidFill>
                  <a:srgbClr val="8B0000"/>
                </a:solidFill>
                <a:latin typeface="LiterationMono NF" panose="02070409020205020404" pitchFamily="49" charset="0"/>
              </a:rPr>
              <a:t>,region</a:t>
            </a:r>
            <a:r>
              <a:rPr lang="en-GB" sz="1400" b="0" dirty="0">
                <a:solidFill>
                  <a:srgbClr val="8B0000"/>
                </a:solidFill>
                <a:latin typeface="LiterationMono NF" panose="02070409020205020404" pitchFamily="49" charset="0"/>
              </a:rPr>
              <a:t>=</a:t>
            </a: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$Region</a:t>
            </a:r>
            <a:r>
              <a:rPr lang="en-GB" sz="1400" b="0" dirty="0">
                <a:solidFill>
                  <a:srgbClr val="8B0000"/>
                </a:solidFill>
                <a:latin typeface="LiterationMono NF" panose="02070409020205020404" pitchFamily="49" charset="0"/>
              </a:rPr>
              <a:t> value=</a:t>
            </a: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$CPU</a:t>
            </a:r>
            <a:r>
              <a:rPr lang="en-GB" sz="1400" b="0" dirty="0">
                <a:solidFill>
                  <a:srgbClr val="8B0000"/>
                </a:solidFill>
                <a:latin typeface="LiterationMono NF" panose="02070409020205020404" pitchFamily="49" charset="0"/>
              </a:rPr>
              <a:t>"</a:t>
            </a:r>
            <a:endParaRPr lang="en-GB" sz="1400" b="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 </a:t>
            </a:r>
            <a:r>
              <a:rPr lang="en-GB" sz="1400" b="0" dirty="0">
                <a:solidFill>
                  <a:srgbClr val="0000FF"/>
                </a:solidFill>
                <a:latin typeface="LiterationMono NF" panose="02070409020205020404" pitchFamily="49" charset="0"/>
              </a:rPr>
              <a:t>Invoke-</a:t>
            </a:r>
            <a:r>
              <a:rPr lang="en-GB" sz="1400" b="0" dirty="0" err="1">
                <a:solidFill>
                  <a:srgbClr val="0000FF"/>
                </a:solidFill>
                <a:latin typeface="LiterationMono NF" panose="02070409020205020404" pitchFamily="49" charset="0"/>
              </a:rPr>
              <a:t>RestMethod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@</a:t>
            </a:r>
            <a:r>
              <a:rPr lang="en-GB" sz="1400" b="0" dirty="0" err="1">
                <a:solidFill>
                  <a:srgbClr val="A82D00"/>
                </a:solidFill>
                <a:latin typeface="LiterationMono NF" panose="02070409020205020404" pitchFamily="49" charset="0"/>
              </a:rPr>
              <a:t>InfluxConn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000080"/>
                </a:solidFill>
                <a:latin typeface="LiterationMono NF" panose="02070409020205020404" pitchFamily="49" charset="0"/>
              </a:rPr>
              <a:t>-Body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A82D00"/>
                </a:solidFill>
                <a:latin typeface="LiterationMono NF" panose="02070409020205020404" pitchFamily="49" charset="0"/>
              </a:rPr>
              <a:t>$Metric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000080"/>
                </a:solidFill>
                <a:latin typeface="LiterationMono NF" panose="02070409020205020404" pitchFamily="49" charset="0"/>
              </a:rPr>
              <a:t>-Verbose</a:t>
            </a:r>
            <a:endParaRPr lang="en-GB" sz="1400" b="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 </a:t>
            </a:r>
            <a:r>
              <a:rPr lang="en-GB" sz="1400" b="0" dirty="0">
                <a:solidFill>
                  <a:srgbClr val="0000FF"/>
                </a:solidFill>
                <a:latin typeface="LiterationMono NF" panose="02070409020205020404" pitchFamily="49" charset="0"/>
              </a:rPr>
              <a:t>Start-Sleep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000080"/>
                </a:solidFill>
                <a:latin typeface="LiterationMono NF" panose="02070409020205020404" pitchFamily="49" charset="0"/>
              </a:rPr>
              <a:t>-Seconds</a:t>
            </a: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400" b="0" dirty="0">
                <a:solidFill>
                  <a:srgbClr val="800080"/>
                </a:solidFill>
                <a:latin typeface="LiterationMono NF" panose="02070409020205020404" pitchFamily="49" charset="0"/>
              </a:rPr>
              <a:t>5</a:t>
            </a:r>
            <a:endParaRPr lang="en-GB" sz="1400" b="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14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45703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C2B7F-A2FC-469C-BC60-7ABD035D2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Bo Chen Font" panose="02000500000000000000" pitchFamily="2" charset="0"/>
              </a:rPr>
              <a:t>Writing Metrics with the Influx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C81ACA-2473-48DD-B572-33F9A830EA3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83384" y="1682712"/>
            <a:ext cx="4380717" cy="4509288"/>
          </a:xfrm>
        </p:spPr>
        <p:txBody>
          <a:bodyPr>
            <a:normAutofit/>
          </a:bodyPr>
          <a:lstStyle/>
          <a:p>
            <a:pPr lvl="1"/>
            <a:r>
              <a:rPr lang="en-GB" sz="2000" dirty="0"/>
              <a:t>Available via the PowerShell Gallery:</a:t>
            </a:r>
          </a:p>
          <a:p>
            <a:pPr lvl="1" algn="ctr"/>
            <a:br>
              <a:rPr lang="en-GB" sz="1200" dirty="0">
                <a:solidFill>
                  <a:srgbClr val="0000FF"/>
                </a:solidFill>
                <a:latin typeface="LiterationMono NF" panose="02070409020205020404" pitchFamily="49" charset="0"/>
              </a:rPr>
            </a:br>
            <a:r>
              <a:rPr lang="en-GB" sz="1200" dirty="0">
                <a:solidFill>
                  <a:srgbClr val="0000FF"/>
                </a:solidFill>
                <a:latin typeface="LiterationMono NF" panose="02070409020205020404" pitchFamily="49" charset="0"/>
              </a:rPr>
              <a:t>Install-Module</a:t>
            </a:r>
            <a:r>
              <a:rPr lang="en-GB" sz="12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iterationMono NF" panose="02070409020205020404" pitchFamily="49" charset="0"/>
              </a:rPr>
              <a:t>Influx</a:t>
            </a:r>
            <a:r>
              <a:rPr lang="en-GB" sz="12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200" dirty="0">
                <a:solidFill>
                  <a:srgbClr val="000080"/>
                </a:solidFill>
                <a:latin typeface="LiterationMono NF" panose="02070409020205020404" pitchFamily="49" charset="0"/>
              </a:rPr>
              <a:t>-Scope</a:t>
            </a:r>
            <a:r>
              <a:rPr lang="en-GB" sz="12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1200" dirty="0">
                <a:solidFill>
                  <a:srgbClr val="8A2BE2"/>
                </a:solidFill>
                <a:latin typeface="LiterationMono NF" panose="02070409020205020404" pitchFamily="49" charset="0"/>
              </a:rPr>
              <a:t>CurrentUser</a:t>
            </a:r>
          </a:p>
          <a:p>
            <a:pPr lvl="1"/>
            <a:endParaRPr lang="en-GB" sz="1200" dirty="0">
              <a:solidFill>
                <a:srgbClr val="8A2BE2"/>
              </a:solidFill>
              <a:latin typeface="LiterationMono NF" panose="02070409020205020404" pitchFamily="49" charset="0"/>
            </a:endParaRPr>
          </a:p>
          <a:p>
            <a:pPr lvl="1"/>
            <a:endParaRPr lang="en-GB" sz="1200" dirty="0">
              <a:solidFill>
                <a:srgbClr val="8A2BE2"/>
              </a:solidFill>
              <a:latin typeface="LiterationMono NF" panose="02070409020205020404" pitchFamily="49" charset="0"/>
            </a:endParaRPr>
          </a:p>
          <a:p>
            <a:pPr marL="727200" lvl="2" indent="-457200">
              <a:buFont typeface="Arial" panose="020B0604020202020204" pitchFamily="34" charset="0"/>
              <a:buChar char="•"/>
            </a:pPr>
            <a:r>
              <a:rPr lang="en-GB" sz="2000" dirty="0"/>
              <a:t>Accepts input via hash tables</a:t>
            </a:r>
          </a:p>
          <a:p>
            <a:pPr marL="727200" lvl="2" indent="-457200">
              <a:buFont typeface="Arial" panose="020B0604020202020204" pitchFamily="34" charset="0"/>
              <a:buChar char="•"/>
            </a:pPr>
            <a:r>
              <a:rPr lang="en-GB" sz="2000" dirty="0"/>
              <a:t>Generates the Influx line protocol for you (handles escaping)</a:t>
            </a:r>
          </a:p>
          <a:p>
            <a:pPr marL="727200" lvl="2" indent="-457200">
              <a:buFont typeface="Arial" panose="020B0604020202020204" pitchFamily="34" charset="0"/>
              <a:buChar char="•"/>
            </a:pPr>
            <a:r>
              <a:rPr lang="en-GB" sz="2000" dirty="0"/>
              <a:t>Allows you to write multiple metrics with a single command</a:t>
            </a:r>
          </a:p>
          <a:p>
            <a:pPr marL="0" indent="0">
              <a:buNone/>
            </a:pPr>
            <a:endParaRPr lang="en-GB" sz="1200" dirty="0">
              <a:solidFill>
                <a:srgbClr val="8A2BE2"/>
              </a:solidFill>
              <a:latin typeface="LiterationMono NF" panose="02070409020205020404" pitchFamily="49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A720E8-7F8B-424B-9EBE-8F115921B48D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5071462" y="1682711"/>
            <a:ext cx="6735922" cy="4956293"/>
          </a:xfrm>
        </p:spPr>
        <p:txBody>
          <a:bodyPr>
            <a:normAutofit fontScale="25000" lnSpcReduction="20000"/>
          </a:bodyPr>
          <a:lstStyle/>
          <a:p>
            <a:pPr lvl="1">
              <a:lnSpc>
                <a:spcPct val="120000"/>
              </a:lnSpc>
            </a:pPr>
            <a:r>
              <a:rPr lang="en-GB" sz="8000" dirty="0"/>
              <a:t>Usage Example:</a:t>
            </a:r>
            <a:endParaRPr lang="en-GB" sz="8000" dirty="0">
              <a:solidFill>
                <a:srgbClr val="A82D00"/>
              </a:solidFill>
              <a:latin typeface="LiterationMono NF" panose="02070409020205020404" pitchFamily="49" charset="0"/>
            </a:endParaRPr>
          </a:p>
          <a:p>
            <a:pPr marL="270125" lvl="3" indent="0">
              <a:buNone/>
            </a:pPr>
            <a:br>
              <a:rPr lang="en-GB" sz="3400" dirty="0">
                <a:solidFill>
                  <a:srgbClr val="A82D00"/>
                </a:solidFill>
                <a:latin typeface="LiterationMono NF" panose="02070409020205020404" pitchFamily="49" charset="0"/>
              </a:rPr>
            </a:br>
            <a:endParaRPr lang="en-GB" sz="4400" dirty="0">
              <a:solidFill>
                <a:srgbClr val="A82D00"/>
              </a:solidFill>
              <a:latin typeface="LiterationMono NF" panose="02070409020205020404" pitchFamily="49" charset="0"/>
            </a:endParaRPr>
          </a:p>
          <a:p>
            <a:pPr marL="270125" lvl="3" indent="0">
              <a:buNone/>
            </a:pP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$</a:t>
            </a:r>
            <a:r>
              <a:rPr lang="en-GB" sz="4000" dirty="0" err="1">
                <a:solidFill>
                  <a:srgbClr val="A82D00"/>
                </a:solidFill>
                <a:latin typeface="LiterationMono NF" panose="02070409020205020404" pitchFamily="49" charset="0"/>
              </a:rPr>
              <a:t>InfluxConn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@{</a:t>
            </a: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 Server   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8B0000"/>
                </a:solidFill>
                <a:latin typeface="LiterationMono NF" panose="02070409020205020404" pitchFamily="49" charset="0"/>
              </a:rPr>
              <a:t>'http://localhost:8086'</a:t>
            </a: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 Database 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8B0000"/>
                </a:solidFill>
                <a:latin typeface="LiterationMono NF" panose="02070409020205020404" pitchFamily="49" charset="0"/>
              </a:rPr>
              <a:t>'metrics'</a:t>
            </a: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}</a:t>
            </a: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$Tags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@{</a:t>
            </a: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 Host   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$</a:t>
            </a:r>
            <a:r>
              <a:rPr lang="en-GB" sz="4000" dirty="0" err="1">
                <a:solidFill>
                  <a:srgbClr val="A82D00"/>
                </a:solidFill>
                <a:latin typeface="LiterationMono NF" panose="02070409020205020404" pitchFamily="49" charset="0"/>
              </a:rPr>
              <a:t>env:ComputerName</a:t>
            </a: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 Region 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8B0000"/>
                </a:solidFill>
                <a:latin typeface="LiterationMono NF" panose="02070409020205020404" pitchFamily="49" charset="0"/>
              </a:rPr>
              <a:t>'</a:t>
            </a:r>
            <a:r>
              <a:rPr lang="en-GB" sz="4000" dirty="0" err="1">
                <a:solidFill>
                  <a:srgbClr val="8B0000"/>
                </a:solidFill>
                <a:latin typeface="LiterationMono NF" panose="02070409020205020404" pitchFamily="49" charset="0"/>
              </a:rPr>
              <a:t>UKSouth</a:t>
            </a:r>
            <a:r>
              <a:rPr lang="en-GB" sz="4000" dirty="0">
                <a:solidFill>
                  <a:srgbClr val="8B0000"/>
                </a:solidFill>
                <a:latin typeface="LiterationMono NF" panose="02070409020205020404" pitchFamily="49" charset="0"/>
              </a:rPr>
              <a:t>'</a:t>
            </a: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}</a:t>
            </a: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$</a:t>
            </a:r>
            <a:r>
              <a:rPr lang="en-GB" sz="4000" dirty="0" err="1">
                <a:solidFill>
                  <a:srgbClr val="A82D00"/>
                </a:solidFill>
                <a:latin typeface="LiterationMono NF" panose="02070409020205020404" pitchFamily="49" charset="0"/>
              </a:rPr>
              <a:t>MemCounter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8B0000"/>
                </a:solidFill>
                <a:latin typeface="LiterationMono NF" panose="02070409020205020404" pitchFamily="49" charset="0"/>
              </a:rPr>
              <a:t>'\Memory\Available </a:t>
            </a:r>
            <a:r>
              <a:rPr lang="en-GB" sz="4000" dirty="0" err="1">
                <a:solidFill>
                  <a:srgbClr val="8B0000"/>
                </a:solidFill>
                <a:latin typeface="LiterationMono NF" panose="02070409020205020404" pitchFamily="49" charset="0"/>
              </a:rPr>
              <a:t>MBytes'</a:t>
            </a: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$</a:t>
            </a:r>
            <a:r>
              <a:rPr lang="en-GB" sz="4000" dirty="0" err="1">
                <a:solidFill>
                  <a:srgbClr val="A82D00"/>
                </a:solidFill>
                <a:latin typeface="LiterationMono NF" panose="02070409020205020404" pitchFamily="49" charset="0"/>
              </a:rPr>
              <a:t>CPUCounter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8B0000"/>
                </a:solidFill>
                <a:latin typeface="LiterationMono NF" panose="02070409020205020404" pitchFamily="49" charset="0"/>
              </a:rPr>
              <a:t>'\Processor(_Total)\% Processor Time'</a:t>
            </a: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srgbClr val="00008B"/>
                </a:solidFill>
                <a:latin typeface="LiterationMono NF" panose="02070409020205020404" pitchFamily="49" charset="0"/>
              </a:rPr>
              <a:t>While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(</a:t>
            </a: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$true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) {</a:t>
            </a: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   </a:t>
            </a: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$Metrics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@{</a:t>
            </a: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     Memory 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(</a:t>
            </a:r>
            <a:r>
              <a:rPr lang="en-GB" sz="4000" dirty="0">
                <a:solidFill>
                  <a:srgbClr val="0000FF"/>
                </a:solidFill>
                <a:latin typeface="LiterationMono NF" panose="02070409020205020404" pitchFamily="49" charset="0"/>
              </a:rPr>
              <a:t>Get-Counter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$</a:t>
            </a:r>
            <a:r>
              <a:rPr lang="en-GB" sz="4000" dirty="0" err="1">
                <a:solidFill>
                  <a:srgbClr val="A82D00"/>
                </a:solidFill>
                <a:latin typeface="LiterationMono NF" panose="02070409020205020404" pitchFamily="49" charset="0"/>
              </a:rPr>
              <a:t>MemCounter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)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.</a:t>
            </a:r>
            <a:r>
              <a:rPr lang="en-GB" sz="4000" dirty="0" err="1">
                <a:solidFill>
                  <a:prstClr val="black"/>
                </a:solidFill>
                <a:latin typeface="LiterationMono NF" panose="02070409020205020404" pitchFamily="49" charset="0"/>
              </a:rPr>
              <a:t>CounterSamples</a:t>
            </a:r>
            <a:r>
              <a:rPr lang="en-GB" sz="4000" dirty="0" err="1">
                <a:solidFill>
                  <a:srgbClr val="696969"/>
                </a:solidFill>
                <a:latin typeface="LiterationMono NF" panose="02070409020205020404" pitchFamily="49" charset="0"/>
              </a:rPr>
              <a:t>.</a:t>
            </a:r>
            <a:r>
              <a:rPr lang="en-GB" sz="4000" dirty="0" err="1">
                <a:solidFill>
                  <a:prstClr val="black"/>
                </a:solidFill>
                <a:latin typeface="LiterationMono NF" panose="02070409020205020404" pitchFamily="49" charset="0"/>
              </a:rPr>
              <a:t>CookedValue</a:t>
            </a: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     CPU    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=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(</a:t>
            </a:r>
            <a:r>
              <a:rPr lang="en-GB" sz="4000" dirty="0">
                <a:solidFill>
                  <a:srgbClr val="0000FF"/>
                </a:solidFill>
                <a:latin typeface="LiterationMono NF" panose="02070409020205020404" pitchFamily="49" charset="0"/>
              </a:rPr>
              <a:t>Get-Counter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$</a:t>
            </a:r>
            <a:r>
              <a:rPr lang="en-GB" sz="4000" dirty="0" err="1">
                <a:solidFill>
                  <a:srgbClr val="A82D00"/>
                </a:solidFill>
                <a:latin typeface="LiterationMono NF" panose="02070409020205020404" pitchFamily="49" charset="0"/>
              </a:rPr>
              <a:t>CPUCounter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)</a:t>
            </a:r>
            <a:r>
              <a:rPr lang="en-GB" sz="4000" dirty="0">
                <a:solidFill>
                  <a:srgbClr val="696969"/>
                </a:solidFill>
                <a:latin typeface="LiterationMono NF" panose="02070409020205020404" pitchFamily="49" charset="0"/>
              </a:rPr>
              <a:t>.</a:t>
            </a:r>
            <a:r>
              <a:rPr lang="en-GB" sz="4000" dirty="0" err="1">
                <a:solidFill>
                  <a:prstClr val="black"/>
                </a:solidFill>
                <a:latin typeface="LiterationMono NF" panose="02070409020205020404" pitchFamily="49" charset="0"/>
              </a:rPr>
              <a:t>CounterSamples</a:t>
            </a:r>
            <a:r>
              <a:rPr lang="en-GB" sz="4000" dirty="0" err="1">
                <a:solidFill>
                  <a:srgbClr val="696969"/>
                </a:solidFill>
                <a:latin typeface="LiterationMono NF" panose="02070409020205020404" pitchFamily="49" charset="0"/>
              </a:rPr>
              <a:t>.</a:t>
            </a:r>
            <a:r>
              <a:rPr lang="en-GB" sz="4000" dirty="0" err="1">
                <a:solidFill>
                  <a:prstClr val="black"/>
                </a:solidFill>
                <a:latin typeface="LiterationMono NF" panose="02070409020205020404" pitchFamily="49" charset="0"/>
              </a:rPr>
              <a:t>CookedValue</a:t>
            </a: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   }</a:t>
            </a: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   </a:t>
            </a:r>
            <a:r>
              <a:rPr lang="en-GB" sz="4000" dirty="0">
                <a:solidFill>
                  <a:srgbClr val="0000FF"/>
                </a:solidFill>
                <a:latin typeface="LiterationMono NF" panose="02070409020205020404" pitchFamily="49" charset="0"/>
              </a:rPr>
              <a:t>Write-Influx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@</a:t>
            </a:r>
            <a:r>
              <a:rPr lang="en-GB" sz="4000" dirty="0" err="1">
                <a:solidFill>
                  <a:srgbClr val="A82D00"/>
                </a:solidFill>
                <a:latin typeface="LiterationMono NF" panose="02070409020205020404" pitchFamily="49" charset="0"/>
              </a:rPr>
              <a:t>InfluxConn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000080"/>
                </a:solidFill>
                <a:latin typeface="LiterationMono NF" panose="02070409020205020404" pitchFamily="49" charset="0"/>
              </a:rPr>
              <a:t>-Measure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8B0000"/>
                </a:solidFill>
                <a:latin typeface="LiterationMono NF" panose="02070409020205020404" pitchFamily="49" charset="0"/>
              </a:rPr>
              <a:t>'Server'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000080"/>
                </a:solidFill>
                <a:latin typeface="LiterationMono NF" panose="02070409020205020404" pitchFamily="49" charset="0"/>
              </a:rPr>
              <a:t>-Tags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$Tags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000080"/>
                </a:solidFill>
                <a:latin typeface="LiterationMono NF" panose="02070409020205020404" pitchFamily="49" charset="0"/>
              </a:rPr>
              <a:t>-Metrics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A82D00"/>
                </a:solidFill>
                <a:latin typeface="LiterationMono NF" panose="02070409020205020404" pitchFamily="49" charset="0"/>
              </a:rPr>
              <a:t>$Metrics</a:t>
            </a: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   </a:t>
            </a:r>
            <a:r>
              <a:rPr lang="en-GB" sz="4000" dirty="0">
                <a:solidFill>
                  <a:srgbClr val="0000FF"/>
                </a:solidFill>
                <a:latin typeface="LiterationMono NF" panose="02070409020205020404" pitchFamily="49" charset="0"/>
              </a:rPr>
              <a:t>Start-Sleep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000080"/>
                </a:solidFill>
                <a:latin typeface="LiterationMono NF" panose="02070409020205020404" pitchFamily="49" charset="0"/>
              </a:rPr>
              <a:t>-Seconds</a:t>
            </a:r>
            <a:r>
              <a:rPr lang="en-GB" sz="4000" dirty="0">
                <a:solidFill>
                  <a:prstClr val="black"/>
                </a:solidFill>
                <a:latin typeface="LiterationMono NF" panose="02070409020205020404" pitchFamily="49" charset="0"/>
              </a:rPr>
              <a:t> </a:t>
            </a:r>
            <a:r>
              <a:rPr lang="en-GB" sz="4000" dirty="0">
                <a:solidFill>
                  <a:srgbClr val="800080"/>
                </a:solidFill>
                <a:latin typeface="LiterationMono NF" panose="02070409020205020404" pitchFamily="49" charset="0"/>
              </a:rPr>
              <a:t>5</a:t>
            </a:r>
            <a:endParaRPr lang="en-GB" sz="4000" dirty="0">
              <a:solidFill>
                <a:prstClr val="black"/>
              </a:solidFill>
              <a:latin typeface="LiterationMono NF" panose="02070409020205020404" pitchFamily="49" charset="0"/>
            </a:endParaRPr>
          </a:p>
          <a:p>
            <a:pPr marL="270125" lvl="3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GB" sz="4000" b="0" dirty="0">
                <a:solidFill>
                  <a:prstClr val="black"/>
                </a:solidFill>
                <a:latin typeface="LiterationMono NF" panose="02070409020205020404" pitchFamily="49" charset="0"/>
              </a:rPr>
              <a:t>}</a:t>
            </a:r>
            <a:endParaRPr lang="en-GB" sz="4000" b="0" dirty="0"/>
          </a:p>
        </p:txBody>
      </p:sp>
    </p:spTree>
    <p:extLst>
      <p:ext uri="{BB962C8B-B14F-4D97-AF65-F5344CB8AC3E}">
        <p14:creationId xmlns:p14="http://schemas.microsoft.com/office/powerpoint/2010/main" val="66538792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NRSTYLE" val="1"/>
</p:tagLst>
</file>

<file path=ppt/theme/theme1.xml><?xml version="1.0" encoding="utf-8"?>
<a:theme xmlns:a="http://schemas.openxmlformats.org/drawingml/2006/main" name="PSDay.UK">
  <a:themeElements>
    <a:clrScheme name="PSDay">
      <a:dk1>
        <a:srgbClr val="000000"/>
      </a:dk1>
      <a:lt1>
        <a:srgbClr val="FFFFFF"/>
      </a:lt1>
      <a:dk2>
        <a:srgbClr val="000725"/>
      </a:dk2>
      <a:lt2>
        <a:srgbClr val="FFFFFF"/>
      </a:lt2>
      <a:accent1>
        <a:srgbClr val="495EA2"/>
      </a:accent1>
      <a:accent2>
        <a:srgbClr val="1D1F1F"/>
      </a:accent2>
      <a:accent3>
        <a:srgbClr val="222F4E"/>
      </a:accent3>
      <a:accent4>
        <a:srgbClr val="3F4045"/>
      </a:accent4>
      <a:accent5>
        <a:srgbClr val="30292F"/>
      </a:accent5>
      <a:accent6>
        <a:srgbClr val="F2C432"/>
      </a:accent6>
      <a:hlink>
        <a:srgbClr val="808080"/>
      </a:hlink>
      <a:folHlink>
        <a:srgbClr val="485665"/>
      </a:folHlink>
    </a:clrScheme>
    <a:fontScheme name="PSDa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 sz="1400" dirty="0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75000"/>
            </a:schemeClr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  <a:ln w="3175">
          <a:noFill/>
        </a:ln>
      </a:spPr>
      <a:bodyPr wrap="square" rtlCol="0" anchor="ctr">
        <a:spAutoFit/>
      </a:bodyPr>
      <a:lstStyle>
        <a:defPPr algn="l">
          <a:defRPr sz="1000" dirty="0">
            <a:solidFill>
              <a:schemeClr val="tx1"/>
            </a:solidFill>
            <a:ea typeface="Gotham Book" panose="020B0604030504040204" pitchFamily="34" charset="0"/>
            <a:cs typeface="Gotham Book" panose="020B060403050404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PSDayUK_2019_Educators_Session_Template.potx" id="{B1D7DBAE-FC28-4AB4-958A-7DC4D3DCFF93}" vid="{EC004F7B-BE15-488C-BE0D-22D035564A63}"/>
    </a:ext>
  </a:extLst>
</a:theme>
</file>

<file path=ppt/theme/theme2.xml><?xml version="1.0" encoding="utf-8"?>
<a:theme xmlns:a="http://schemas.openxmlformats.org/drawingml/2006/main" name="Office Theme">
  <a:themeElements>
    <a:clrScheme name="LB">
      <a:dk1>
        <a:srgbClr val="000000"/>
      </a:dk1>
      <a:lt1>
        <a:srgbClr val="FFFFFF"/>
      </a:lt1>
      <a:dk2>
        <a:srgbClr val="464646"/>
      </a:dk2>
      <a:lt2>
        <a:srgbClr val="FFFFFF"/>
      </a:lt2>
      <a:accent1>
        <a:srgbClr val="43547E"/>
      </a:accent1>
      <a:accent2>
        <a:srgbClr val="6A707F"/>
      </a:accent2>
      <a:accent3>
        <a:srgbClr val="6C88CC"/>
      </a:accent3>
      <a:accent4>
        <a:srgbClr val="D4E0FF"/>
      </a:accent4>
      <a:accent5>
        <a:srgbClr val="464646"/>
      </a:accent5>
      <a:accent6>
        <a:srgbClr val="B27E00"/>
      </a:accent6>
      <a:hlink>
        <a:srgbClr val="464646"/>
      </a:hlink>
      <a:folHlink>
        <a:srgbClr val="B27E00"/>
      </a:folHlink>
    </a:clrScheme>
    <a:fontScheme name="Custom 10">
      <a:majorFont>
        <a:latin typeface="Gotham Book"/>
        <a:ea typeface=""/>
        <a:cs typeface=""/>
      </a:majorFont>
      <a:minorFont>
        <a:latin typeface="Gotham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10">
      <a:majorFont>
        <a:latin typeface="Gotham Book"/>
        <a:ea typeface=""/>
        <a:cs typeface=""/>
      </a:majorFont>
      <a:minorFont>
        <a:latin typeface="Gotham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78CDD7C82A8CB479C5B435FB21D95C8" ma:contentTypeVersion="8" ma:contentTypeDescription="Create a new document." ma:contentTypeScope="" ma:versionID="b8e2360f0c3c7258d70bf020c7fc6a7f">
  <xsd:schema xmlns:xsd="http://www.w3.org/2001/XMLSchema" xmlns:xs="http://www.w3.org/2001/XMLSchema" xmlns:p="http://schemas.microsoft.com/office/2006/metadata/properties" xmlns:ns2="e506c332-cce8-4a84-8131-71ce26cc4975" xmlns:ns3="ca39ae0a-64f0-49af-be94-61575697bb31" targetNamespace="http://schemas.microsoft.com/office/2006/metadata/properties" ma:root="true" ma:fieldsID="2e94910e6f381d18dd376578bb6da2ee" ns2:_="" ns3:_="">
    <xsd:import namespace="e506c332-cce8-4a84-8131-71ce26cc4975"/>
    <xsd:import namespace="ca39ae0a-64f0-49af-be94-61575697bb3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506c332-cce8-4a84-8131-71ce26cc497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39ae0a-64f0-49af-be94-61575697bb3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281C790-038A-4FA3-971F-71C30B2861C1}">
  <ds:schemaRefs>
    <ds:schemaRef ds:uri="http://purl.org/dc/elements/1.1/"/>
    <ds:schemaRef ds:uri="http://schemas.microsoft.com/office/2006/metadata/properties"/>
    <ds:schemaRef ds:uri="http://purl.org/dc/terms/"/>
    <ds:schemaRef ds:uri="ca39ae0a-64f0-49af-be94-61575697bb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e506c332-cce8-4a84-8131-71ce26cc4975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1E956F7A-BAEB-4F8A-9EFB-9B76E90473B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738E166-B7DB-4414-9A8D-751D67DC696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506c332-cce8-4a84-8131-71ce26cc4975"/>
    <ds:schemaRef ds:uri="ca39ae0a-64f0-49af-be94-61575697bb3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PSDayUK_2019_Educators_Session_Template</Template>
  <TotalTime>1522</TotalTime>
  <Words>749</Words>
  <Application>Microsoft Office PowerPoint</Application>
  <PresentationFormat>Widescreen</PresentationFormat>
  <Paragraphs>150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Bo Chen Font</vt:lpstr>
      <vt:lpstr>Gotham Book</vt:lpstr>
      <vt:lpstr>Helvetica</vt:lpstr>
      <vt:lpstr>Impact</vt:lpstr>
      <vt:lpstr>LiterationMono NF</vt:lpstr>
      <vt:lpstr>Times New Roman</vt:lpstr>
      <vt:lpstr>PSDay.UK</vt:lpstr>
      <vt:lpstr>Measure All The Things! With Influx, Grafana and  PowerShell</vt:lpstr>
      <vt:lpstr>About Me</vt:lpstr>
      <vt:lpstr>About This Talk</vt:lpstr>
      <vt:lpstr>Why Monitoring is Important  (for DevOps)</vt:lpstr>
      <vt:lpstr>Beware “The Observer Effect”</vt:lpstr>
      <vt:lpstr>Select All The Tools</vt:lpstr>
      <vt:lpstr>Deploy All The Tools</vt:lpstr>
      <vt:lpstr>Recording and Visualising Your First Metric</vt:lpstr>
      <vt:lpstr>Writing Metrics with the Influx Module</vt:lpstr>
      <vt:lpstr>Writing Metrics via UDP</vt:lpstr>
      <vt:lpstr>Monitoring with PowerShell</vt:lpstr>
      <vt:lpstr>CPU / Memory / Disk / Network</vt:lpstr>
      <vt:lpstr>Alerting with Grafana</vt:lpstr>
      <vt:lpstr>Adding Annotations to Grafana</vt:lpstr>
      <vt:lpstr>Measuring Application Performance</vt:lpstr>
      <vt:lpstr>Summary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Measure All The Things! With Influx, Grafana and  PowerShell</dc:title>
  <dc:creator>Mark Wragg</dc:creator>
  <cp:lastModifiedBy>Mark Wragg</cp:lastModifiedBy>
  <cp:revision>27</cp:revision>
  <cp:lastPrinted>2017-03-02T10:00:34Z</cp:lastPrinted>
  <dcterms:created xsi:type="dcterms:W3CDTF">2019-09-25T15:32:48Z</dcterms:created>
  <dcterms:modified xsi:type="dcterms:W3CDTF">2019-09-27T12:58:16Z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0x010100C78CDD7C82A8CB479C5B435FB21D95C8</vt:lpwstr>
  </property>
</Properties>
</file>

<file path=docProps/thumbnail.jpeg>
</file>